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56" r:id="rId7"/>
  </p:sldIdLst>
  <p:sldSz cx="6858000" cy="9906000" type="A4"/>
  <p:notesSz cx="7104063" cy="10234613"/>
  <p:defaultTextStyle>
    <a:defPPr>
      <a:defRPr lang="de-DE"/>
    </a:defPPr>
    <a:lvl1pPr marL="0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8831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57663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36497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915328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94159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72991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51822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30656" algn="l" defTabSz="9576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632"/>
    <a:srgbClr val="FFAB57"/>
    <a:srgbClr val="FF7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48" autoAdjust="0"/>
    <p:restoredTop sz="94660"/>
  </p:normalViewPr>
  <p:slideViewPr>
    <p:cSldViewPr>
      <p:cViewPr>
        <p:scale>
          <a:sx n="66" d="100"/>
          <a:sy n="66" d="100"/>
        </p:scale>
        <p:origin x="-3756" y="-426"/>
      </p:cViewPr>
      <p:guideLst>
        <p:guide orient="horz" pos="3120"/>
        <p:guide pos="21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1" y="3077285"/>
            <a:ext cx="5829300" cy="212336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1" y="5613402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8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0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49" y="396701"/>
            <a:ext cx="1543050" cy="84522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2" y="396701"/>
            <a:ext cx="4514850" cy="845220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6" y="6365525"/>
            <a:ext cx="5829300" cy="196744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6" y="4198589"/>
            <a:ext cx="5829300" cy="2166935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83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5766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364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32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15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29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18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065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2" y="2311403"/>
            <a:ext cx="3028949" cy="6537501"/>
          </a:xfrm>
        </p:spPr>
        <p:txBody>
          <a:bodyPr/>
          <a:lstStyle>
            <a:lvl1pPr>
              <a:defRPr sz="30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1" y="2311403"/>
            <a:ext cx="3028949" cy="6537501"/>
          </a:xfrm>
        </p:spPr>
        <p:txBody>
          <a:bodyPr/>
          <a:lstStyle>
            <a:lvl1pPr>
              <a:defRPr sz="30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7"/>
            <a:ext cx="3030141" cy="9240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78831" indent="0">
              <a:buNone/>
              <a:defRPr sz="2100" b="1"/>
            </a:lvl2pPr>
            <a:lvl3pPr marL="957663" indent="0">
              <a:buNone/>
              <a:defRPr sz="1800" b="1"/>
            </a:lvl3pPr>
            <a:lvl4pPr marL="1436497" indent="0">
              <a:buNone/>
              <a:defRPr sz="1800" b="1"/>
            </a:lvl4pPr>
            <a:lvl5pPr marL="1915328" indent="0">
              <a:buNone/>
              <a:defRPr sz="1800" b="1"/>
            </a:lvl5pPr>
            <a:lvl6pPr marL="2394159" indent="0">
              <a:buNone/>
              <a:defRPr sz="1800" b="1"/>
            </a:lvl6pPr>
            <a:lvl7pPr marL="2872991" indent="0">
              <a:buNone/>
              <a:defRPr sz="1800" b="1"/>
            </a:lvl7pPr>
            <a:lvl8pPr marL="3351822" indent="0">
              <a:buNone/>
              <a:defRPr sz="1800" b="1"/>
            </a:lvl8pPr>
            <a:lvl9pPr marL="3830656" indent="0">
              <a:buNone/>
              <a:defRPr sz="1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92"/>
            <a:ext cx="3030141" cy="570741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7"/>
            <a:ext cx="3031332" cy="9240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78831" indent="0">
              <a:buNone/>
              <a:defRPr sz="2100" b="1"/>
            </a:lvl2pPr>
            <a:lvl3pPr marL="957663" indent="0">
              <a:buNone/>
              <a:defRPr sz="1800" b="1"/>
            </a:lvl3pPr>
            <a:lvl4pPr marL="1436497" indent="0">
              <a:buNone/>
              <a:defRPr sz="1800" b="1"/>
            </a:lvl4pPr>
            <a:lvl5pPr marL="1915328" indent="0">
              <a:buNone/>
              <a:defRPr sz="1800" b="1"/>
            </a:lvl5pPr>
            <a:lvl6pPr marL="2394159" indent="0">
              <a:buNone/>
              <a:defRPr sz="1800" b="1"/>
            </a:lvl6pPr>
            <a:lvl7pPr marL="2872991" indent="0">
              <a:buNone/>
              <a:defRPr sz="1800" b="1"/>
            </a:lvl7pPr>
            <a:lvl8pPr marL="3351822" indent="0">
              <a:buNone/>
              <a:defRPr sz="1800" b="1"/>
            </a:lvl8pPr>
            <a:lvl9pPr marL="3830656" indent="0">
              <a:buNone/>
              <a:defRPr sz="18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92"/>
            <a:ext cx="3031332" cy="570741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7"/>
            <a:ext cx="2256235" cy="167851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2" cy="8454498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5"/>
            <a:ext cx="2256235" cy="6775981"/>
          </a:xfrm>
        </p:spPr>
        <p:txBody>
          <a:bodyPr/>
          <a:lstStyle>
            <a:lvl1pPr marL="0" indent="0">
              <a:buNone/>
              <a:defRPr sz="1500"/>
            </a:lvl1pPr>
            <a:lvl2pPr marL="478831" indent="0">
              <a:buNone/>
              <a:defRPr sz="1200"/>
            </a:lvl2pPr>
            <a:lvl3pPr marL="957663" indent="0">
              <a:buNone/>
              <a:defRPr sz="1200"/>
            </a:lvl3pPr>
            <a:lvl4pPr marL="1436497" indent="0">
              <a:buNone/>
              <a:defRPr sz="900"/>
            </a:lvl4pPr>
            <a:lvl5pPr marL="1915328" indent="0">
              <a:buNone/>
              <a:defRPr sz="900"/>
            </a:lvl5pPr>
            <a:lvl6pPr marL="2394159" indent="0">
              <a:buNone/>
              <a:defRPr sz="900"/>
            </a:lvl6pPr>
            <a:lvl7pPr marL="2872991" indent="0">
              <a:buNone/>
              <a:defRPr sz="900"/>
            </a:lvl7pPr>
            <a:lvl8pPr marL="3351822" indent="0">
              <a:buNone/>
              <a:defRPr sz="900"/>
            </a:lvl8pPr>
            <a:lvl9pPr marL="3830656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5" y="6934204"/>
            <a:ext cx="4114801" cy="81862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5" y="885118"/>
            <a:ext cx="4114801" cy="5943600"/>
          </a:xfrm>
        </p:spPr>
        <p:txBody>
          <a:bodyPr/>
          <a:lstStyle>
            <a:lvl1pPr marL="0" indent="0">
              <a:buNone/>
              <a:defRPr sz="3300"/>
            </a:lvl1pPr>
            <a:lvl2pPr marL="478831" indent="0">
              <a:buNone/>
              <a:defRPr sz="3000"/>
            </a:lvl2pPr>
            <a:lvl3pPr marL="957663" indent="0">
              <a:buNone/>
              <a:defRPr sz="2400"/>
            </a:lvl3pPr>
            <a:lvl4pPr marL="1436497" indent="0">
              <a:buNone/>
              <a:defRPr sz="2100"/>
            </a:lvl4pPr>
            <a:lvl5pPr marL="1915328" indent="0">
              <a:buNone/>
              <a:defRPr sz="2100"/>
            </a:lvl5pPr>
            <a:lvl6pPr marL="2394159" indent="0">
              <a:buNone/>
              <a:defRPr sz="2100"/>
            </a:lvl6pPr>
            <a:lvl7pPr marL="2872991" indent="0">
              <a:buNone/>
              <a:defRPr sz="2100"/>
            </a:lvl7pPr>
            <a:lvl8pPr marL="3351822" indent="0">
              <a:buNone/>
              <a:defRPr sz="2100"/>
            </a:lvl8pPr>
            <a:lvl9pPr marL="3830656" indent="0">
              <a:buNone/>
              <a:defRPr sz="2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5" y="7752824"/>
            <a:ext cx="4114801" cy="1162580"/>
          </a:xfrm>
        </p:spPr>
        <p:txBody>
          <a:bodyPr/>
          <a:lstStyle>
            <a:lvl1pPr marL="0" indent="0">
              <a:buNone/>
              <a:defRPr sz="1500"/>
            </a:lvl1pPr>
            <a:lvl2pPr marL="478831" indent="0">
              <a:buNone/>
              <a:defRPr sz="1200"/>
            </a:lvl2pPr>
            <a:lvl3pPr marL="957663" indent="0">
              <a:buNone/>
              <a:defRPr sz="1200"/>
            </a:lvl3pPr>
            <a:lvl4pPr marL="1436497" indent="0">
              <a:buNone/>
              <a:defRPr sz="900"/>
            </a:lvl4pPr>
            <a:lvl5pPr marL="1915328" indent="0">
              <a:buNone/>
              <a:defRPr sz="900"/>
            </a:lvl5pPr>
            <a:lvl6pPr marL="2394159" indent="0">
              <a:buNone/>
              <a:defRPr sz="900"/>
            </a:lvl6pPr>
            <a:lvl7pPr marL="2872991" indent="0">
              <a:buNone/>
              <a:defRPr sz="900"/>
            </a:lvl7pPr>
            <a:lvl8pPr marL="3351822" indent="0">
              <a:buNone/>
              <a:defRPr sz="900"/>
            </a:lvl8pPr>
            <a:lvl9pPr marL="3830656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1" y="396700"/>
            <a:ext cx="6172201" cy="1651001"/>
          </a:xfrm>
          <a:prstGeom prst="rect">
            <a:avLst/>
          </a:prstGeom>
        </p:spPr>
        <p:txBody>
          <a:bodyPr vert="horz" lIns="95765" tIns="47884" rIns="95765" bIns="47884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311403"/>
            <a:ext cx="6172201" cy="6537501"/>
          </a:xfrm>
          <a:prstGeom prst="rect">
            <a:avLst/>
          </a:prstGeom>
        </p:spPr>
        <p:txBody>
          <a:bodyPr vert="horz" lIns="95765" tIns="47884" rIns="95765" bIns="4788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1" y="9181398"/>
            <a:ext cx="1600199" cy="527403"/>
          </a:xfrm>
          <a:prstGeom prst="rect">
            <a:avLst/>
          </a:prstGeom>
        </p:spPr>
        <p:txBody>
          <a:bodyPr vert="horz" lIns="95765" tIns="47884" rIns="95765" bIns="4788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7B5CD-558D-4776-9AEC-C6A98B8F53F5}" type="datetimeFigureOut">
              <a:rPr lang="de-DE" smtClean="0"/>
              <a:pPr/>
              <a:t>29.07.2017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1" y="9181398"/>
            <a:ext cx="2171701" cy="527403"/>
          </a:xfrm>
          <a:prstGeom prst="rect">
            <a:avLst/>
          </a:prstGeom>
        </p:spPr>
        <p:txBody>
          <a:bodyPr vert="horz" lIns="95765" tIns="47884" rIns="95765" bIns="4788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1" y="9181398"/>
            <a:ext cx="1600199" cy="527403"/>
          </a:xfrm>
          <a:prstGeom prst="rect">
            <a:avLst/>
          </a:prstGeom>
        </p:spPr>
        <p:txBody>
          <a:bodyPr vert="horz" lIns="95765" tIns="47884" rIns="95765" bIns="4788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E8EA-84D7-43F9-A4D9-14BA07B5AB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663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24" indent="-359124" algn="l" defTabSz="957663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100" indent="-299269" algn="l" defTabSz="957663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080" indent="-239417" algn="l" defTabSz="95766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911" indent="-239417" algn="l" defTabSz="95766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742" indent="-239417" algn="l" defTabSz="957663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576" indent="-239417" algn="l" defTabSz="9576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408" indent="-239417" algn="l" defTabSz="9576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239" indent="-239417" algn="l" defTabSz="9576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070" indent="-239417" algn="l" defTabSz="95766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8831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57663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497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328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159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991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822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0656" algn="l" defTabSz="9576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publicdomain/zero/1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publicdomain/zero/1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publicdomain/zero/1.0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creativecommons.org/publicdomain/zero/1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creativecommons.org/publicdomain/zero/1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publicdomain/zero/1.0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DIY-Gehäuse für &lt;10EUR für</a:t>
            </a:r>
            <a:br>
              <a:rPr lang="de-DE" dirty="0" smtClean="0"/>
            </a:br>
            <a:r>
              <a:rPr lang="de-DE" dirty="0" err="1" smtClean="0"/>
              <a:t>Openbench</a:t>
            </a:r>
            <a:r>
              <a:rPr lang="de-DE" dirty="0" smtClean="0"/>
              <a:t> </a:t>
            </a:r>
            <a:r>
              <a:rPr lang="de-DE" dirty="0" err="1" smtClean="0"/>
              <a:t>Logic</a:t>
            </a:r>
            <a:r>
              <a:rPr lang="de-DE" dirty="0" smtClean="0"/>
              <a:t> </a:t>
            </a:r>
            <a:r>
              <a:rPr lang="de-DE" dirty="0" err="1" smtClean="0"/>
              <a:t>Sniffer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sz="1000" dirty="0" smtClean="0"/>
              <a:t>Vorbereitungen:</a:t>
            </a:r>
          </a:p>
          <a:p>
            <a:r>
              <a:rPr lang="de-DE" sz="1000" dirty="0" smtClean="0"/>
              <a:t>Material nach BOM besorgen</a:t>
            </a:r>
          </a:p>
          <a:p>
            <a:r>
              <a:rPr lang="de-DE" sz="1000" dirty="0" smtClean="0"/>
              <a:t>Werkzeug nach Liste organisieren</a:t>
            </a:r>
          </a:p>
          <a:p>
            <a:r>
              <a:rPr lang="de-DE" sz="1000" dirty="0" smtClean="0"/>
              <a:t>Mindestens 2h Zeit einplanen</a:t>
            </a:r>
          </a:p>
          <a:p>
            <a:endParaRPr lang="de-DE" sz="1000" dirty="0" smtClean="0"/>
          </a:p>
          <a:p>
            <a:pPr>
              <a:buNone/>
            </a:pPr>
            <a:r>
              <a:rPr lang="de-DE" sz="1000" dirty="0" smtClean="0"/>
              <a:t>Gehäuse bearbeiten:</a:t>
            </a:r>
          </a:p>
          <a:p>
            <a:r>
              <a:rPr lang="de-DE" sz="1000" dirty="0" smtClean="0"/>
              <a:t>Bohr- und Ausschnittschablone auf Normalpapier ausdrucken (PDF-Einstellung: Tatsächliche Größe) und Außenmaße prüfen</a:t>
            </a:r>
          </a:p>
          <a:p>
            <a:r>
              <a:rPr lang="de-DE" sz="1000" dirty="0" smtClean="0"/>
              <a:t>Bohr- und Ausschnittschablone ausschneiden, falten und in den Deckel einlegen</a:t>
            </a:r>
          </a:p>
          <a:p>
            <a:r>
              <a:rPr lang="de-DE" sz="1000" dirty="0" smtClean="0"/>
              <a:t>Alles anzeichnen/-reißen bzw. ankörnen</a:t>
            </a:r>
          </a:p>
          <a:p>
            <a:r>
              <a:rPr lang="de-DE" sz="1000" dirty="0" smtClean="0"/>
              <a:t>Bohrungen (3 und 4mm) mit Standbohrmaschine bohren (Metall- oder Holzbohrer)</a:t>
            </a:r>
          </a:p>
          <a:p>
            <a:r>
              <a:rPr lang="de-DE" sz="1000" dirty="0" smtClean="0"/>
              <a:t>Ausschnitte mittels </a:t>
            </a:r>
            <a:r>
              <a:rPr lang="de-DE" sz="1000" dirty="0" err="1" smtClean="0"/>
              <a:t>Cuttermesser</a:t>
            </a:r>
            <a:r>
              <a:rPr lang="de-DE" sz="1000" dirty="0" smtClean="0"/>
              <a:t> oder Skalpell herstellen und Passgenauigkeit mit OLS (inkl. </a:t>
            </a:r>
            <a:r>
              <a:rPr lang="de-DE" sz="1000" dirty="0" err="1" smtClean="0"/>
              <a:t>Messklemmen</a:t>
            </a:r>
            <a:r>
              <a:rPr lang="de-DE" sz="1000" dirty="0" smtClean="0"/>
              <a:t>) prüfen</a:t>
            </a:r>
            <a:br>
              <a:rPr lang="de-DE" sz="1000" dirty="0" smtClean="0"/>
            </a:br>
            <a:r>
              <a:rPr lang="de-DE" sz="1000" dirty="0" smtClean="0">
                <a:sym typeface="Wingdings" pitchFamily="2" charset="2"/>
              </a:rPr>
              <a:t> OLS-Platine wird in den USB-Ausschnitt eingeschoben, bis </a:t>
            </a:r>
            <a:r>
              <a:rPr lang="de-DE" sz="1000" dirty="0" err="1" smtClean="0">
                <a:sym typeface="Wingdings" pitchFamily="2" charset="2"/>
              </a:rPr>
              <a:t>Platinenkante</a:t>
            </a:r>
            <a:r>
              <a:rPr lang="de-DE" sz="1000" dirty="0" smtClean="0">
                <a:sym typeface="Wingdings" pitchFamily="2" charset="2"/>
              </a:rPr>
              <a:t> mit Außenkante </a:t>
            </a:r>
            <a:r>
              <a:rPr lang="de-DE" sz="1000" dirty="0" err="1" smtClean="0">
                <a:sym typeface="Wingdings" pitchFamily="2" charset="2"/>
              </a:rPr>
              <a:t>Gehäusefeder</a:t>
            </a:r>
            <a:r>
              <a:rPr lang="de-DE" sz="1000" dirty="0" smtClean="0">
                <a:sym typeface="Wingdings" pitchFamily="2" charset="2"/>
              </a:rPr>
              <a:t> fluchtet (OLS sitzt leicht verdreht im Gehäuse)</a:t>
            </a:r>
            <a:endParaRPr lang="de-DE" sz="1000" dirty="0" smtClean="0"/>
          </a:p>
          <a:p>
            <a:r>
              <a:rPr lang="de-DE" sz="1000" dirty="0" smtClean="0">
                <a:sym typeface="Wingdings" pitchFamily="2" charset="2"/>
              </a:rPr>
              <a:t> </a:t>
            </a:r>
            <a:r>
              <a:rPr lang="de-DE" sz="1000" dirty="0" smtClean="0"/>
              <a:t>Gehäuse muss sauber schließen, USB-Stecker muss passen und auf Anschlag einrasten</a:t>
            </a:r>
          </a:p>
          <a:p>
            <a:r>
              <a:rPr lang="de-DE" sz="1000" dirty="0" smtClean="0"/>
              <a:t>Deckeloberseite: </a:t>
            </a:r>
            <a:r>
              <a:rPr lang="de-DE" sz="1000" dirty="0" err="1" smtClean="0"/>
              <a:t>Tasterbohrungen</a:t>
            </a:r>
            <a:r>
              <a:rPr lang="de-DE" sz="1000" dirty="0" smtClean="0"/>
              <a:t> mittels </a:t>
            </a:r>
            <a:r>
              <a:rPr lang="de-DE" sz="1000" dirty="0" err="1" smtClean="0"/>
              <a:t>Entgrater</a:t>
            </a:r>
            <a:r>
              <a:rPr lang="de-DE" sz="1000" dirty="0" smtClean="0"/>
              <a:t> oder Bohrer &gt;=6mm bis knapp zur Deckelunterkante senken (Bohrungen sollen noch ihr Maß behalten!)</a:t>
            </a:r>
          </a:p>
          <a:p>
            <a:r>
              <a:rPr lang="de-DE" sz="1000" dirty="0" smtClean="0"/>
              <a:t>Oberseite Deckel: Aderendhülsenbohrungen mittels 5mm Metallbohrer ~0,5mm tief </a:t>
            </a:r>
            <a:r>
              <a:rPr lang="de-DE" sz="1000" dirty="0" err="1" smtClean="0"/>
              <a:t>ansenken</a:t>
            </a:r>
            <a:r>
              <a:rPr lang="de-DE" sz="1000" dirty="0" smtClean="0"/>
              <a:t>, so dass die Aderendhülse mit ihrem Kragen bündig mit der Oberseite abschließt</a:t>
            </a:r>
          </a:p>
          <a:p>
            <a:pPr>
              <a:buNone/>
            </a:pPr>
            <a:endParaRPr lang="de-DE" sz="1000" dirty="0" smtClean="0"/>
          </a:p>
          <a:p>
            <a:pPr>
              <a:buNone/>
            </a:pPr>
            <a:r>
              <a:rPr lang="de-DE" sz="1000" dirty="0" smtClean="0"/>
              <a:t>Detailarbeit:</a:t>
            </a:r>
          </a:p>
          <a:p>
            <a:r>
              <a:rPr lang="de-DE" sz="1000" dirty="0" smtClean="0"/>
              <a:t>4 Aderendhülsen von der Kragenseite zur Hälfte mit Heißkleber füllen und die Kragenseite sofort auf eine Hitzebeständige leicht matte/raue Oberfläche drücken (Achtung: Verbrennungsgefahr!)</a:t>
            </a:r>
            <a:br>
              <a:rPr lang="de-DE" sz="1000" dirty="0" smtClean="0"/>
            </a:br>
            <a:r>
              <a:rPr lang="de-DE" sz="1000" dirty="0" smtClean="0">
                <a:sym typeface="Wingdings" pitchFamily="2" charset="2"/>
              </a:rPr>
              <a:t></a:t>
            </a:r>
            <a:r>
              <a:rPr lang="de-DE" sz="1000" dirty="0" smtClean="0"/>
              <a:t> Damit wird die Oberfläche des Heißklebers bündig und glatt, spiegelt durch die matte Struktur nicht und dient so als optimaler Lichtleiter und -diffusor für die LEDs</a:t>
            </a:r>
          </a:p>
          <a:p>
            <a:r>
              <a:rPr lang="de-DE" sz="1000" dirty="0" smtClean="0"/>
              <a:t>Die zwei Abstandsbolzen mit 1,5mm Unterlegscheibe zusammenschrauben (Gesamthöhe 11,5mm, ggfls. Höhe anpassen, dass der OLS ohne Spannung verschraubt werden kann)</a:t>
            </a:r>
          </a:p>
          <a:p>
            <a:r>
              <a:rPr lang="de-DE" sz="1000" dirty="0" smtClean="0"/>
              <a:t>M3 Mutter bis Anschlag auf M3 Kunststoffschrauben schrauben</a:t>
            </a:r>
          </a:p>
          <a:p>
            <a:r>
              <a:rPr lang="de-DE" sz="1000" dirty="0" smtClean="0"/>
              <a:t>Passgenauigkeit aller Teile überprüfen, Funktion der Taster prüfen, ggfls. nacharbeiten</a:t>
            </a:r>
          </a:p>
          <a:p>
            <a:pPr>
              <a:buNone/>
            </a:pPr>
            <a:endParaRPr lang="de-DE" sz="1000" dirty="0" smtClean="0"/>
          </a:p>
          <a:p>
            <a:pPr>
              <a:buNone/>
            </a:pPr>
            <a:r>
              <a:rPr lang="de-DE" sz="1000" dirty="0" smtClean="0"/>
              <a:t>Teile verkleben:</a:t>
            </a:r>
          </a:p>
          <a:p>
            <a:r>
              <a:rPr lang="de-DE" sz="1000" dirty="0" smtClean="0"/>
              <a:t>1xStehlbolzen, 2xAbstandhalter und 4xAderendhülsen mittels flexiblem </a:t>
            </a:r>
            <a:r>
              <a:rPr lang="de-DE" sz="1000" dirty="0" err="1" smtClean="0"/>
              <a:t>Epoxy</a:t>
            </a:r>
            <a:r>
              <a:rPr lang="de-DE" sz="1000" dirty="0" smtClean="0"/>
              <a:t> einkleben und Oberseite Deckel auf eine glatte Oberfläche pressen, damit die Aderendhülsen bündig abschließen</a:t>
            </a:r>
          </a:p>
          <a:p>
            <a:r>
              <a:rPr lang="de-DE" sz="1000" dirty="0" smtClean="0"/>
              <a:t>Die M3-Schrauben als Zentrierung für die Abstandhalter einfädeln und wieder entnehmen (</a:t>
            </a:r>
            <a:r>
              <a:rPr lang="de-DE" sz="1000" dirty="0" err="1" smtClean="0"/>
              <a:t>Anklebgefahr</a:t>
            </a:r>
            <a:r>
              <a:rPr lang="de-DE" sz="1000" dirty="0" smtClean="0"/>
              <a:t>!)</a:t>
            </a:r>
          </a:p>
          <a:p>
            <a:r>
              <a:rPr lang="de-DE" sz="1000" dirty="0" smtClean="0"/>
              <a:t>OLS mit M3 Schraube und Kunststoffunterlegscheibe (&gt;=1mm) an Abstandsbolzen anschrauben, Gehäuse zusammensetzen und USB-Stecker einstecken</a:t>
            </a:r>
          </a:p>
          <a:p>
            <a:r>
              <a:rPr lang="de-DE" sz="1000" dirty="0" smtClean="0"/>
              <a:t>OLS mit leichtem Druck Richtung USB-Buchse drücken, um die Passgenauigkeit herzustellen</a:t>
            </a:r>
          </a:p>
          <a:p>
            <a:r>
              <a:rPr lang="de-DE" sz="1000" dirty="0" smtClean="0"/>
              <a:t>Kleber aushärten lassen</a:t>
            </a:r>
          </a:p>
          <a:p>
            <a:endParaRPr lang="de-DE" sz="1000" dirty="0" smtClean="0"/>
          </a:p>
          <a:p>
            <a:pPr>
              <a:buNone/>
            </a:pPr>
            <a:r>
              <a:rPr lang="de-DE" sz="1000" dirty="0" smtClean="0"/>
              <a:t>Finish:</a:t>
            </a:r>
          </a:p>
          <a:p>
            <a:r>
              <a:rPr lang="de-DE" sz="1000" dirty="0" smtClean="0"/>
              <a:t>M3 Kunststoffschrauben an der Spitze </a:t>
            </a:r>
            <a:r>
              <a:rPr lang="de-DE" sz="1000" dirty="0" err="1" smtClean="0"/>
              <a:t>runterschmirgeln</a:t>
            </a:r>
            <a:r>
              <a:rPr lang="de-DE" sz="1000" dirty="0" smtClean="0"/>
              <a:t>, bis bündig mit Deckeloberkante (Maß bei eingebautem OLS bei </a:t>
            </a:r>
            <a:r>
              <a:rPr lang="de-DE" sz="1000" dirty="0" err="1" smtClean="0"/>
              <a:t>unbetätigten</a:t>
            </a:r>
            <a:r>
              <a:rPr lang="de-DE" sz="1000" dirty="0" smtClean="0"/>
              <a:t> Tastern ermitteln)</a:t>
            </a:r>
          </a:p>
          <a:p>
            <a:r>
              <a:rPr lang="de-DE" sz="1000" dirty="0" smtClean="0"/>
              <a:t>Design auf Folie (matt weiß) in bester Qualität ausdrucken (PDF-Einstellung: Tatsächliche Größe, Druckereinstellung Tinte: Papier matte)</a:t>
            </a:r>
          </a:p>
          <a:p>
            <a:r>
              <a:rPr lang="de-DE" sz="1000" dirty="0" smtClean="0"/>
              <a:t>Bei Tintenstrahldruck mit Fön auf heißer Stufe die Tinte trocknen bzw. fixieren </a:t>
            </a:r>
          </a:p>
          <a:p>
            <a:r>
              <a:rPr lang="de-DE" sz="1000" dirty="0" smtClean="0"/>
              <a:t>Mit Cutter und Lineal ausschneiden, mit Lochzange oder Aderendhülse die Aussparungen für die LEDs ausstanzen und Folie aufkleben</a:t>
            </a:r>
          </a:p>
          <a:p>
            <a:endParaRPr lang="de-DE" sz="1000" dirty="0" smtClean="0"/>
          </a:p>
          <a:p>
            <a:endParaRPr lang="de-DE" sz="1000" dirty="0" smtClean="0"/>
          </a:p>
          <a:p>
            <a:endParaRPr lang="de-DE" sz="1000" dirty="0" smtClean="0"/>
          </a:p>
        </p:txBody>
      </p:sp>
      <p:pic>
        <p:nvPicPr>
          <p:cNvPr id="4" name="Picture 2" descr="https://licensebuttons.net/p/zero/1.0/88x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4864" y="8985448"/>
            <a:ext cx="838200" cy="295275"/>
          </a:xfrm>
          <a:prstGeom prst="rect">
            <a:avLst/>
          </a:prstGeom>
          <a:noFill/>
        </p:spPr>
      </p:pic>
      <p:sp>
        <p:nvSpPr>
          <p:cNvPr id="5" name="Textfeld 4">
            <a:hlinkClick r:id="rId2"/>
          </p:cNvPr>
          <p:cNvSpPr txBox="1"/>
          <p:nvPr/>
        </p:nvSpPr>
        <p:spPr>
          <a:xfrm>
            <a:off x="2204864" y="9345488"/>
            <a:ext cx="2088232" cy="1077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700" dirty="0" smtClean="0"/>
              <a:t>https://creativecommons.org/publicdomain/zero/1.0/</a:t>
            </a:r>
            <a:endParaRPr lang="de-DE" sz="700" dirty="0"/>
          </a:p>
        </p:txBody>
      </p:sp>
      <p:pic>
        <p:nvPicPr>
          <p:cNvPr id="14338" name="Picture 2" descr="C:\Users\Fuchks\Pictures\Galaxy S5\20170729_1711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7073" y="1946435"/>
            <a:ext cx="2088232" cy="1174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BOM &amp; Werkzeug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de-DE" dirty="0" smtClean="0"/>
              <a:t>Material:</a:t>
            </a:r>
          </a:p>
          <a:p>
            <a:r>
              <a:rPr lang="de-DE" dirty="0" smtClean="0"/>
              <a:t>1x </a:t>
            </a:r>
            <a:r>
              <a:rPr lang="de-DE" dirty="0" err="1" smtClean="0"/>
              <a:t>Strapubox</a:t>
            </a:r>
            <a:r>
              <a:rPr lang="de-DE" dirty="0" smtClean="0"/>
              <a:t> 2000</a:t>
            </a:r>
          </a:p>
          <a:p>
            <a:r>
              <a:rPr lang="de-DE" dirty="0" smtClean="0"/>
              <a:t>4x Aderendhülse 6mm² x 12mm blank (4mm Durchmesser)</a:t>
            </a:r>
          </a:p>
          <a:p>
            <a:r>
              <a:rPr lang="de-DE" dirty="0" smtClean="0"/>
              <a:t>2x M3 Kunststoffschraube 10mm (12mm Gesamtlänge)</a:t>
            </a:r>
          </a:p>
          <a:p>
            <a:r>
              <a:rPr lang="de-DE" dirty="0" smtClean="0"/>
              <a:t>2x M3 Mutter</a:t>
            </a:r>
          </a:p>
          <a:p>
            <a:r>
              <a:rPr lang="de-DE" dirty="0" smtClean="0"/>
              <a:t>2x M3 5mm Abstandhalter Kunststoff</a:t>
            </a:r>
          </a:p>
          <a:p>
            <a:r>
              <a:rPr lang="de-DE" dirty="0" smtClean="0"/>
              <a:t>1x M3 5mm Abstandsbolzen Außen-/Innengewinde</a:t>
            </a:r>
          </a:p>
          <a:p>
            <a:r>
              <a:rPr lang="de-DE" dirty="0" smtClean="0"/>
              <a:t>1x M3 5mm Abstandsbolzen Innen-/Innengewinde</a:t>
            </a:r>
          </a:p>
          <a:p>
            <a:r>
              <a:rPr lang="de-DE" dirty="0" smtClean="0"/>
              <a:t>2x M3 1,5mm Kunststoffunterlegscheibe</a:t>
            </a:r>
          </a:p>
          <a:p>
            <a:r>
              <a:rPr lang="de-DE" dirty="0" smtClean="0"/>
              <a:t>1x M3 5mm Schraube</a:t>
            </a:r>
          </a:p>
          <a:p>
            <a:r>
              <a:rPr lang="de-DE" dirty="0" smtClean="0"/>
              <a:t>4x </a:t>
            </a:r>
            <a:r>
              <a:rPr lang="de-DE" dirty="0" err="1" smtClean="0"/>
              <a:t>Gehäusefüße</a:t>
            </a:r>
            <a:r>
              <a:rPr lang="de-DE" dirty="0" smtClean="0"/>
              <a:t>  selbstklebend (optional)</a:t>
            </a:r>
          </a:p>
          <a:p>
            <a:r>
              <a:rPr lang="de-DE" dirty="0" smtClean="0"/>
              <a:t>(Vinyl/PVC)</a:t>
            </a:r>
            <a:r>
              <a:rPr lang="de-DE" dirty="0" err="1" smtClean="0"/>
              <a:t>klebefolie</a:t>
            </a:r>
            <a:r>
              <a:rPr lang="de-DE" dirty="0" smtClean="0"/>
              <a:t> matt weiß (optional)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sz="3400" dirty="0" smtClean="0"/>
              <a:t>Die meisten Teile sind bei den großen Distributoren (Conrad/</a:t>
            </a:r>
            <a:r>
              <a:rPr lang="de-DE" sz="3400" dirty="0" err="1" smtClean="0"/>
              <a:t>Voelkner</a:t>
            </a:r>
            <a:r>
              <a:rPr lang="de-DE" sz="3400" dirty="0" smtClean="0"/>
              <a:t>, Reichelt, ELV), aber auch bei eBay oder Amazon erhältlich.</a:t>
            </a:r>
          </a:p>
          <a:p>
            <a:pPr>
              <a:buNone/>
            </a:pPr>
            <a:r>
              <a:rPr lang="de-DE" sz="3400" dirty="0" smtClean="0"/>
              <a:t>Allerdings bekommt man nicht alles bei jedem, bei Reichelt z.B. gibt es keine Kunststoffschrauben, da ist dann Kreativität oder die Teilekiste zu Hause gefragt.</a:t>
            </a:r>
          </a:p>
          <a:p>
            <a:pPr>
              <a:buNone/>
            </a:pPr>
            <a:r>
              <a:rPr lang="de-DE" sz="3400" dirty="0" smtClean="0"/>
              <a:t>Als Klebefolie wurde hier Print4Life Vinylfolie matt-weiß </a:t>
            </a:r>
            <a:r>
              <a:rPr lang="de-DE" sz="3400" dirty="0" err="1" smtClean="0"/>
              <a:t>indoor</a:t>
            </a:r>
            <a:r>
              <a:rPr lang="de-DE" sz="3400" dirty="0" smtClean="0"/>
              <a:t>/</a:t>
            </a:r>
            <a:r>
              <a:rPr lang="de-DE" sz="3400" dirty="0" err="1" smtClean="0"/>
              <a:t>outdoor</a:t>
            </a:r>
            <a:r>
              <a:rPr lang="de-DE" sz="3400" dirty="0" smtClean="0"/>
              <a:t> 280µm verwendet, mit sehr ordentlichen Resultaten und guter Wischfestigkeit mit einem </a:t>
            </a:r>
            <a:r>
              <a:rPr lang="de-DE" sz="3400" dirty="0" err="1" smtClean="0"/>
              <a:t>Epson</a:t>
            </a:r>
            <a:r>
              <a:rPr lang="de-DE" sz="3400" dirty="0" smtClean="0"/>
              <a:t>-Tintenstrahler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Werkzeug:</a:t>
            </a:r>
          </a:p>
          <a:p>
            <a:r>
              <a:rPr lang="de-DE" dirty="0" err="1" smtClean="0"/>
              <a:t>Epoxy</a:t>
            </a:r>
            <a:endParaRPr lang="de-DE" dirty="0" smtClean="0"/>
          </a:p>
          <a:p>
            <a:r>
              <a:rPr lang="de-DE" dirty="0" smtClean="0"/>
              <a:t>Cutter, Skalpell</a:t>
            </a:r>
          </a:p>
          <a:p>
            <a:r>
              <a:rPr lang="de-DE" dirty="0" smtClean="0"/>
              <a:t>Schere</a:t>
            </a:r>
          </a:p>
          <a:p>
            <a:r>
              <a:rPr lang="de-DE" dirty="0" smtClean="0"/>
              <a:t>Lineal</a:t>
            </a:r>
          </a:p>
          <a:p>
            <a:r>
              <a:rPr lang="de-DE" dirty="0" smtClean="0"/>
              <a:t>Bohrer 3mm, 4mm (Metall oder Holz), 5mm (Metall)</a:t>
            </a:r>
          </a:p>
          <a:p>
            <a:r>
              <a:rPr lang="de-DE" dirty="0" smtClean="0"/>
              <a:t>Senker oder Metallbohrer &gt;=6mm</a:t>
            </a:r>
          </a:p>
          <a:p>
            <a:r>
              <a:rPr lang="de-DE" dirty="0" smtClean="0"/>
              <a:t>Reißnadel/Metallspitze/Messschieber zum Ankörnen/-reißen</a:t>
            </a:r>
          </a:p>
          <a:p>
            <a:r>
              <a:rPr lang="de-DE" dirty="0" smtClean="0"/>
              <a:t>Standbohrmaschine</a:t>
            </a:r>
          </a:p>
          <a:p>
            <a:r>
              <a:rPr lang="de-DE" dirty="0" smtClean="0"/>
              <a:t>Heißkleber milchig</a:t>
            </a:r>
          </a:p>
          <a:p>
            <a:r>
              <a:rPr lang="de-DE" dirty="0" smtClean="0"/>
              <a:t>Farbtintenstrahldrucker oder Farblaserdrucker</a:t>
            </a:r>
          </a:p>
          <a:p>
            <a:r>
              <a:rPr lang="de-DE" dirty="0" smtClean="0"/>
              <a:t>Schleifpapier &gt;=180er</a:t>
            </a:r>
          </a:p>
          <a:p>
            <a:r>
              <a:rPr lang="de-DE" dirty="0" smtClean="0"/>
              <a:t>Lochzange 4mm (alternativ mit Aderendhülse)</a:t>
            </a:r>
          </a:p>
        </p:txBody>
      </p:sp>
      <p:pic>
        <p:nvPicPr>
          <p:cNvPr id="4" name="Picture 2" descr="https://licensebuttons.net/p/zero/1.0/88x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4864" y="8985448"/>
            <a:ext cx="838200" cy="295275"/>
          </a:xfrm>
          <a:prstGeom prst="rect">
            <a:avLst/>
          </a:prstGeom>
          <a:noFill/>
        </p:spPr>
      </p:pic>
      <p:sp>
        <p:nvSpPr>
          <p:cNvPr id="5" name="Textfeld 4">
            <a:hlinkClick r:id="rId2"/>
          </p:cNvPr>
          <p:cNvSpPr txBox="1"/>
          <p:nvPr/>
        </p:nvSpPr>
        <p:spPr>
          <a:xfrm>
            <a:off x="2204864" y="9345488"/>
            <a:ext cx="2088232" cy="1077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700" dirty="0" smtClean="0"/>
              <a:t>https://creativecommons.org/publicdomain/zero/1.0/</a:t>
            </a:r>
            <a:endParaRPr lang="de-DE" sz="700" dirty="0"/>
          </a:p>
        </p:txBody>
      </p:sp>
      <p:pic>
        <p:nvPicPr>
          <p:cNvPr id="16386" name="Picture 2" descr="C:\Users\Fuchks\Pictures\Galaxy S5\20170724_154948.jpg"/>
          <p:cNvPicPr>
            <a:picLocks noChangeAspect="1" noChangeArrowheads="1"/>
          </p:cNvPicPr>
          <p:nvPr/>
        </p:nvPicPr>
        <p:blipFill>
          <a:blip r:embed="rId4" cstate="print"/>
          <a:srcRect t="39130" b="34783"/>
          <a:stretch>
            <a:fillRect/>
          </a:stretch>
        </p:blipFill>
        <p:spPr bwMode="auto">
          <a:xfrm>
            <a:off x="1916832" y="1712640"/>
            <a:ext cx="4635737" cy="6802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hteck 53"/>
          <p:cNvSpPr/>
          <p:nvPr/>
        </p:nvSpPr>
        <p:spPr>
          <a:xfrm>
            <a:off x="1556792" y="632520"/>
            <a:ext cx="3510000" cy="2034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1108077" y="632520"/>
            <a:ext cx="450000" cy="2034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5066136" y="632520"/>
            <a:ext cx="450000" cy="203400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/>
          <p:cNvSpPr>
            <a:spLocks noChangeAspect="1"/>
          </p:cNvSpPr>
          <p:nvPr/>
        </p:nvSpPr>
        <p:spPr>
          <a:xfrm flipH="1">
            <a:off x="4909440" y="1316039"/>
            <a:ext cx="144000" cy="144000"/>
          </a:xfrm>
          <a:prstGeom prst="ellipse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8" name="Gruppieren 77"/>
          <p:cNvGrpSpPr/>
          <p:nvPr/>
        </p:nvGrpSpPr>
        <p:grpSpPr>
          <a:xfrm rot="18900000" flipH="1">
            <a:off x="4573290" y="1429298"/>
            <a:ext cx="324496" cy="90001"/>
            <a:chOff x="1106710" y="848544"/>
            <a:chExt cx="324496" cy="90001"/>
          </a:xfrm>
          <a:solidFill>
            <a:schemeClr val="tx1"/>
          </a:solidFill>
        </p:grpSpPr>
        <p:sp>
          <p:nvSpPr>
            <p:cNvPr id="79" name="Rechteck 78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bg1"/>
                  </a:solidFill>
                </a:rPr>
                <a:t>4mm</a:t>
              </a:r>
              <a:endParaRPr lang="de-DE" sz="900" dirty="0">
                <a:solidFill>
                  <a:schemeClr val="bg1"/>
                </a:solidFill>
              </a:endParaRPr>
            </a:p>
          </p:txBody>
        </p:sp>
        <p:sp>
          <p:nvSpPr>
            <p:cNvPr id="80" name="Gleichschenkliges Dreieck 79"/>
            <p:cNvSpPr/>
            <p:nvPr/>
          </p:nvSpPr>
          <p:spPr>
            <a:xfrm>
              <a:off x="1106710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81" name="Ellipse 80"/>
          <p:cNvSpPr>
            <a:spLocks noChangeAspect="1"/>
          </p:cNvSpPr>
          <p:nvPr/>
        </p:nvSpPr>
        <p:spPr>
          <a:xfrm flipH="1">
            <a:off x="4909440" y="1137349"/>
            <a:ext cx="144000" cy="144000"/>
          </a:xfrm>
          <a:prstGeom prst="ellipse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2" name="Gruppieren 81"/>
          <p:cNvGrpSpPr/>
          <p:nvPr/>
        </p:nvGrpSpPr>
        <p:grpSpPr>
          <a:xfrm rot="18900000" flipH="1">
            <a:off x="4573291" y="1250607"/>
            <a:ext cx="324495" cy="90001"/>
            <a:chOff x="1106711" y="848544"/>
            <a:chExt cx="324495" cy="90001"/>
          </a:xfrm>
          <a:solidFill>
            <a:schemeClr val="tx1"/>
          </a:solidFill>
        </p:grpSpPr>
        <p:sp>
          <p:nvSpPr>
            <p:cNvPr id="83" name="Rechteck 82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bg1"/>
                  </a:solidFill>
                </a:rPr>
                <a:t>4mm</a:t>
              </a:r>
              <a:endParaRPr lang="de-DE" sz="900" dirty="0">
                <a:solidFill>
                  <a:schemeClr val="bg1"/>
                </a:solidFill>
              </a:endParaRPr>
            </a:p>
          </p:txBody>
        </p:sp>
        <p:sp>
          <p:nvSpPr>
            <p:cNvPr id="84" name="Gleichschenkliges Dreieck 83"/>
            <p:cNvSpPr/>
            <p:nvPr/>
          </p:nvSpPr>
          <p:spPr>
            <a:xfrm>
              <a:off x="1106711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85" name="Ellipse 84"/>
          <p:cNvSpPr>
            <a:spLocks noChangeAspect="1"/>
          </p:cNvSpPr>
          <p:nvPr/>
        </p:nvSpPr>
        <p:spPr>
          <a:xfrm flipH="1">
            <a:off x="4833846" y="938337"/>
            <a:ext cx="106804" cy="106804"/>
          </a:xfrm>
          <a:prstGeom prst="ellipse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6" name="Gruppieren 85"/>
          <p:cNvGrpSpPr/>
          <p:nvPr/>
        </p:nvGrpSpPr>
        <p:grpSpPr>
          <a:xfrm rot="18900000" flipH="1">
            <a:off x="4479099" y="1032997"/>
            <a:ext cx="324495" cy="90001"/>
            <a:chOff x="1106711" y="848544"/>
            <a:chExt cx="324495" cy="90001"/>
          </a:xfrm>
          <a:solidFill>
            <a:schemeClr val="tx1"/>
          </a:solidFill>
        </p:grpSpPr>
        <p:sp>
          <p:nvSpPr>
            <p:cNvPr id="87" name="Rechteck 86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bg1"/>
                  </a:solidFill>
                </a:rPr>
                <a:t>3mm</a:t>
              </a:r>
              <a:endParaRPr lang="de-DE" sz="900" dirty="0">
                <a:solidFill>
                  <a:schemeClr val="bg1"/>
                </a:solidFill>
              </a:endParaRPr>
            </a:p>
          </p:txBody>
        </p:sp>
        <p:sp>
          <p:nvSpPr>
            <p:cNvPr id="88" name="Gleichschenkliges Dreieck 87"/>
            <p:cNvSpPr/>
            <p:nvPr/>
          </p:nvSpPr>
          <p:spPr>
            <a:xfrm>
              <a:off x="1106711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89" name="Ellipse 88"/>
          <p:cNvSpPr>
            <a:spLocks noChangeAspect="1"/>
          </p:cNvSpPr>
          <p:nvPr/>
        </p:nvSpPr>
        <p:spPr>
          <a:xfrm flipH="1">
            <a:off x="4388895" y="937865"/>
            <a:ext cx="107748" cy="107748"/>
          </a:xfrm>
          <a:prstGeom prst="ellipse">
            <a:avLst/>
          </a:prstGeom>
          <a:noFill/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90" name="Gruppieren 89"/>
          <p:cNvGrpSpPr/>
          <p:nvPr/>
        </p:nvGrpSpPr>
        <p:grpSpPr>
          <a:xfrm rot="18900000" flipH="1">
            <a:off x="4034620" y="1032997"/>
            <a:ext cx="324495" cy="90001"/>
            <a:chOff x="1106711" y="848544"/>
            <a:chExt cx="324495" cy="90001"/>
          </a:xfrm>
          <a:solidFill>
            <a:schemeClr val="tx1"/>
          </a:solidFill>
        </p:grpSpPr>
        <p:sp>
          <p:nvSpPr>
            <p:cNvPr id="91" name="Rechteck 90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bg1"/>
                  </a:solidFill>
                </a:rPr>
                <a:t>3mm</a:t>
              </a:r>
              <a:endParaRPr lang="de-DE" sz="900" dirty="0">
                <a:solidFill>
                  <a:schemeClr val="bg1"/>
                </a:solidFill>
              </a:endParaRPr>
            </a:p>
          </p:txBody>
        </p:sp>
        <p:sp>
          <p:nvSpPr>
            <p:cNvPr id="92" name="Gleichschenkliges Dreieck 91"/>
            <p:cNvSpPr/>
            <p:nvPr/>
          </p:nvSpPr>
          <p:spPr>
            <a:xfrm>
              <a:off x="1106711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1" name="Textfeld 100"/>
          <p:cNvSpPr txBox="1"/>
          <p:nvPr/>
        </p:nvSpPr>
        <p:spPr>
          <a:xfrm flipH="1">
            <a:off x="1556792" y="1570365"/>
            <a:ext cx="29809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 smtClean="0"/>
              <a:t>Openbench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Logic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Sniffer</a:t>
            </a:r>
            <a:endParaRPr lang="de-DE" sz="1100" b="1" dirty="0" smtClean="0"/>
          </a:p>
          <a:p>
            <a:r>
              <a:rPr lang="de-DE" sz="1100" b="1" dirty="0" smtClean="0"/>
              <a:t>Bohr- und Ausschnittschablone</a:t>
            </a:r>
          </a:p>
          <a:p>
            <a:r>
              <a:rPr lang="de-DE" sz="1100" b="1" dirty="0" smtClean="0"/>
              <a:t>Deckel</a:t>
            </a:r>
            <a:endParaRPr lang="de-DE" sz="1100" b="1" dirty="0"/>
          </a:p>
        </p:txBody>
      </p:sp>
      <p:cxnSp>
        <p:nvCxnSpPr>
          <p:cNvPr id="104" name="Gerade Verbindung 103"/>
          <p:cNvCxnSpPr>
            <a:stCxn id="89" idx="0"/>
            <a:endCxn id="89" idx="4"/>
          </p:cNvCxnSpPr>
          <p:nvPr/>
        </p:nvCxnSpPr>
        <p:spPr>
          <a:xfrm>
            <a:off x="4442769" y="937865"/>
            <a:ext cx="0" cy="107748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104"/>
          <p:cNvCxnSpPr>
            <a:stCxn id="89" idx="6"/>
            <a:endCxn id="89" idx="2"/>
          </p:cNvCxnSpPr>
          <p:nvPr/>
        </p:nvCxnSpPr>
        <p:spPr>
          <a:xfrm>
            <a:off x="4388895" y="991739"/>
            <a:ext cx="107748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>
            <a:stCxn id="85" idx="6"/>
            <a:endCxn id="85" idx="2"/>
          </p:cNvCxnSpPr>
          <p:nvPr/>
        </p:nvCxnSpPr>
        <p:spPr>
          <a:xfrm>
            <a:off x="4833846" y="991739"/>
            <a:ext cx="10680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108"/>
          <p:cNvCxnSpPr>
            <a:stCxn id="85" idx="0"/>
            <a:endCxn id="85" idx="4"/>
          </p:cNvCxnSpPr>
          <p:nvPr/>
        </p:nvCxnSpPr>
        <p:spPr>
          <a:xfrm>
            <a:off x="4887248" y="938337"/>
            <a:ext cx="0" cy="106804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118"/>
          <p:cNvCxnSpPr>
            <a:stCxn id="81" idx="6"/>
            <a:endCxn id="81" idx="2"/>
          </p:cNvCxnSpPr>
          <p:nvPr/>
        </p:nvCxnSpPr>
        <p:spPr>
          <a:xfrm>
            <a:off x="4909440" y="1209349"/>
            <a:ext cx="144000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119"/>
          <p:cNvCxnSpPr>
            <a:stCxn id="81" idx="0"/>
            <a:endCxn id="81" idx="4"/>
          </p:cNvCxnSpPr>
          <p:nvPr/>
        </p:nvCxnSpPr>
        <p:spPr>
          <a:xfrm>
            <a:off x="4981440" y="1137349"/>
            <a:ext cx="0" cy="14400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124"/>
          <p:cNvCxnSpPr>
            <a:stCxn id="77" idx="6"/>
            <a:endCxn id="77" idx="2"/>
          </p:cNvCxnSpPr>
          <p:nvPr/>
        </p:nvCxnSpPr>
        <p:spPr>
          <a:xfrm>
            <a:off x="4909440" y="1388039"/>
            <a:ext cx="144000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125"/>
          <p:cNvCxnSpPr>
            <a:stCxn id="77" idx="0"/>
            <a:endCxn id="77" idx="4"/>
          </p:cNvCxnSpPr>
          <p:nvPr/>
        </p:nvCxnSpPr>
        <p:spPr>
          <a:xfrm>
            <a:off x="4981440" y="1316039"/>
            <a:ext cx="0" cy="14400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hteck 150"/>
          <p:cNvSpPr/>
          <p:nvPr/>
        </p:nvSpPr>
        <p:spPr>
          <a:xfrm flipH="1">
            <a:off x="5479590" y="818009"/>
            <a:ext cx="36000" cy="1738800"/>
          </a:xfrm>
          <a:prstGeom prst="rect">
            <a:avLst/>
          </a:prstGeom>
          <a:solidFill>
            <a:schemeClr val="bg1"/>
          </a:solidFill>
          <a:ln w="0" cmpd="sng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7" name="Rechteck 156"/>
          <p:cNvSpPr/>
          <p:nvPr/>
        </p:nvSpPr>
        <p:spPr>
          <a:xfrm flipH="1">
            <a:off x="5487582" y="820390"/>
            <a:ext cx="36000" cy="1735200"/>
          </a:xfrm>
          <a:prstGeom prst="rect">
            <a:avLst/>
          </a:prstGeom>
          <a:solidFill>
            <a:schemeClr val="bg1"/>
          </a:solidFill>
          <a:ln w="0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01" name="Gruppieren 200"/>
          <p:cNvGrpSpPr/>
          <p:nvPr/>
        </p:nvGrpSpPr>
        <p:grpSpPr>
          <a:xfrm>
            <a:off x="1101933" y="817200"/>
            <a:ext cx="391705" cy="1672452"/>
            <a:chOff x="1101933" y="800748"/>
            <a:chExt cx="391705" cy="1672452"/>
          </a:xfrm>
        </p:grpSpPr>
        <p:grpSp>
          <p:nvGrpSpPr>
            <p:cNvPr id="156" name="Gruppieren 155"/>
            <p:cNvGrpSpPr/>
            <p:nvPr/>
          </p:nvGrpSpPr>
          <p:grpSpPr>
            <a:xfrm>
              <a:off x="1101933" y="828000"/>
              <a:ext cx="144000" cy="1645200"/>
              <a:chOff x="91440" y="2951062"/>
              <a:chExt cx="103344" cy="1645200"/>
            </a:xfrm>
          </p:grpSpPr>
          <p:sp>
            <p:nvSpPr>
              <p:cNvPr id="153" name="Rechteck 152"/>
              <p:cNvSpPr/>
              <p:nvPr/>
            </p:nvSpPr>
            <p:spPr>
              <a:xfrm>
                <a:off x="97584" y="2951062"/>
                <a:ext cx="97200" cy="1645200"/>
              </a:xfrm>
              <a:prstGeom prst="rect">
                <a:avLst/>
              </a:prstGeom>
              <a:solidFill>
                <a:schemeClr val="bg1"/>
              </a:solidFill>
              <a:ln w="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5" name="Rechteck 154"/>
              <p:cNvSpPr/>
              <p:nvPr/>
            </p:nvSpPr>
            <p:spPr>
              <a:xfrm>
                <a:off x="91440" y="2951062"/>
                <a:ext cx="97200" cy="1645200"/>
              </a:xfrm>
              <a:prstGeom prst="rect">
                <a:avLst/>
              </a:prstGeom>
              <a:solidFill>
                <a:schemeClr val="bg1"/>
              </a:solidFill>
              <a:ln w="0">
                <a:solidFill>
                  <a:schemeClr val="bg1">
                    <a:alpha val="0"/>
                  </a:schemeClr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1" name="Gruppieren 160"/>
            <p:cNvGrpSpPr/>
            <p:nvPr/>
          </p:nvGrpSpPr>
          <p:grpSpPr>
            <a:xfrm rot="8100000" flipH="1" flipV="1">
              <a:off x="1169143" y="800748"/>
              <a:ext cx="324495" cy="90000"/>
              <a:chOff x="1106711" y="848545"/>
              <a:chExt cx="324495" cy="90000"/>
            </a:xfrm>
            <a:solidFill>
              <a:schemeClr val="tx1"/>
            </a:solidFill>
          </p:grpSpPr>
          <p:sp>
            <p:nvSpPr>
              <p:cNvPr id="162" name="Rechteck 161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bg1"/>
                    </a:solidFill>
                  </a:rPr>
                  <a:t>4mm</a:t>
                </a:r>
                <a:endParaRPr lang="de-DE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3" name="Gleichschenkliges Dreieck 162"/>
              <p:cNvSpPr/>
              <p:nvPr/>
            </p:nvSpPr>
            <p:spPr>
              <a:xfrm>
                <a:off x="1106711" y="848545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64" name="Gruppieren 163"/>
          <p:cNvGrpSpPr/>
          <p:nvPr/>
        </p:nvGrpSpPr>
        <p:grpSpPr>
          <a:xfrm rot="18900000" flipH="1" flipV="1">
            <a:off x="5234365" y="2437871"/>
            <a:ext cx="324495" cy="90000"/>
            <a:chOff x="1106711" y="848545"/>
            <a:chExt cx="324495" cy="90000"/>
          </a:xfrm>
          <a:solidFill>
            <a:schemeClr val="tx1"/>
          </a:solidFill>
        </p:grpSpPr>
        <p:sp>
          <p:nvSpPr>
            <p:cNvPr id="165" name="Rechteck 164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bg1"/>
                  </a:solidFill>
                </a:rPr>
                <a:t>1mm</a:t>
              </a:r>
              <a:endParaRPr lang="de-DE" sz="900" dirty="0">
                <a:solidFill>
                  <a:schemeClr val="bg1"/>
                </a:solidFill>
              </a:endParaRPr>
            </a:p>
          </p:txBody>
        </p:sp>
        <p:sp>
          <p:nvSpPr>
            <p:cNvPr id="166" name="Gleichschenkliges Dreieck 165"/>
            <p:cNvSpPr/>
            <p:nvPr/>
          </p:nvSpPr>
          <p:spPr>
            <a:xfrm>
              <a:off x="1106711" y="848545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8" name="Gruppieren 197"/>
          <p:cNvGrpSpPr/>
          <p:nvPr/>
        </p:nvGrpSpPr>
        <p:grpSpPr>
          <a:xfrm>
            <a:off x="3064198" y="2162552"/>
            <a:ext cx="352816" cy="398404"/>
            <a:chOff x="3064198" y="2144689"/>
            <a:chExt cx="352816" cy="398404"/>
          </a:xfrm>
        </p:grpSpPr>
        <p:sp>
          <p:nvSpPr>
            <p:cNvPr id="180" name="Sechseck 179"/>
            <p:cNvSpPr>
              <a:spLocks noChangeAspect="1"/>
            </p:cNvSpPr>
            <p:nvPr/>
          </p:nvSpPr>
          <p:spPr>
            <a:xfrm>
              <a:off x="3208214" y="2363093"/>
              <a:ext cx="208800" cy="180000"/>
            </a:xfrm>
            <a:prstGeom prst="hexagon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67" name="Gruppieren 166"/>
            <p:cNvGrpSpPr/>
            <p:nvPr/>
          </p:nvGrpSpPr>
          <p:grpSpPr>
            <a:xfrm rot="2700000" flipH="1">
              <a:off x="2946951" y="2261936"/>
              <a:ext cx="324495" cy="90001"/>
              <a:chOff x="1106711" y="848544"/>
              <a:chExt cx="324495" cy="90001"/>
            </a:xfrm>
            <a:solidFill>
              <a:schemeClr val="tx1"/>
            </a:solidFill>
          </p:grpSpPr>
          <p:sp>
            <p:nvSpPr>
              <p:cNvPr id="168" name="Rechteck 167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bg1"/>
                    </a:solidFill>
                  </a:rPr>
                  <a:t>M3</a:t>
                </a:r>
                <a:endParaRPr lang="de-DE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Gleichschenkliges Dreieck 168"/>
              <p:cNvSpPr/>
              <p:nvPr/>
            </p:nvSpPr>
            <p:spPr>
              <a:xfrm>
                <a:off x="1106711" y="848544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70" name="Gerade Verbindung 169"/>
            <p:cNvCxnSpPr/>
            <p:nvPr/>
          </p:nvCxnSpPr>
          <p:spPr>
            <a:xfrm rot="5400000">
              <a:off x="3241475" y="2451681"/>
              <a:ext cx="144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Gerade Verbindung 170"/>
            <p:cNvCxnSpPr/>
            <p:nvPr/>
          </p:nvCxnSpPr>
          <p:spPr>
            <a:xfrm rot="5400000">
              <a:off x="3313475" y="2379681"/>
              <a:ext cx="0" cy="144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uppieren 201"/>
          <p:cNvGrpSpPr/>
          <p:nvPr/>
        </p:nvGrpSpPr>
        <p:grpSpPr>
          <a:xfrm>
            <a:off x="5074245" y="1533600"/>
            <a:ext cx="426027" cy="327600"/>
            <a:chOff x="5074245" y="1542180"/>
            <a:chExt cx="426027" cy="327600"/>
          </a:xfrm>
        </p:grpSpPr>
        <p:sp>
          <p:nvSpPr>
            <p:cNvPr id="152" name="Trapezoid 151"/>
            <p:cNvSpPr/>
            <p:nvPr/>
          </p:nvSpPr>
          <p:spPr>
            <a:xfrm rot="5400000" flipH="1">
              <a:off x="5235075" y="1624980"/>
              <a:ext cx="327600" cy="162000"/>
            </a:xfrm>
            <a:prstGeom prst="trapezoid">
              <a:avLst>
                <a:gd name="adj" fmla="val 33820"/>
              </a:avLst>
            </a:prstGeom>
            <a:solidFill>
              <a:schemeClr val="bg1"/>
            </a:solidFill>
            <a:ln w="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8" name="Rechteck 157"/>
            <p:cNvSpPr/>
            <p:nvPr/>
          </p:nvSpPr>
          <p:spPr>
            <a:xfrm>
              <a:off x="5464272" y="1598368"/>
              <a:ext cx="36000" cy="216000"/>
            </a:xfrm>
            <a:prstGeom prst="rect">
              <a:avLst/>
            </a:prstGeom>
            <a:solidFill>
              <a:schemeClr val="bg1"/>
            </a:solidFill>
            <a:ln w="0" cmpd="sng">
              <a:solidFill>
                <a:schemeClr val="bg1">
                  <a:alpha val="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5" name="Gruppieren 174"/>
            <p:cNvGrpSpPr/>
            <p:nvPr/>
          </p:nvGrpSpPr>
          <p:grpSpPr>
            <a:xfrm rot="18900000" flipH="1" flipV="1">
              <a:off x="5074245" y="1742179"/>
              <a:ext cx="324495" cy="90000"/>
              <a:chOff x="1106711" y="848545"/>
              <a:chExt cx="324495" cy="90000"/>
            </a:xfrm>
            <a:solidFill>
              <a:schemeClr val="tx1"/>
            </a:solidFill>
          </p:grpSpPr>
          <p:sp>
            <p:nvSpPr>
              <p:cNvPr id="176" name="Rechteck 175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bg1"/>
                    </a:solidFill>
                  </a:rPr>
                  <a:t>5,5</a:t>
                </a:r>
                <a:endParaRPr lang="de-DE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7" name="Gleichschenkliges Dreieck 176"/>
              <p:cNvSpPr/>
              <p:nvPr/>
            </p:nvSpPr>
            <p:spPr>
              <a:xfrm>
                <a:off x="1106711" y="848545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79" name="Gerade Verbindung 178"/>
          <p:cNvCxnSpPr/>
          <p:nvPr/>
        </p:nvCxnSpPr>
        <p:spPr>
          <a:xfrm>
            <a:off x="5514851" y="632520"/>
            <a:ext cx="0" cy="2034000"/>
          </a:xfrm>
          <a:prstGeom prst="line">
            <a:avLst/>
          </a:prstGeom>
          <a:solidFill>
            <a:schemeClr val="bg1"/>
          </a:solidFill>
          <a:ln w="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2" name="Textfeld 181"/>
          <p:cNvSpPr txBox="1"/>
          <p:nvPr/>
        </p:nvSpPr>
        <p:spPr>
          <a:xfrm>
            <a:off x="3460750" y="2112938"/>
            <a:ext cx="15121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/>
              <a:t>M3 Bolzen 5mm Innen/außen</a:t>
            </a:r>
          </a:p>
          <a:p>
            <a:r>
              <a:rPr lang="de-DE" sz="900" dirty="0" smtClean="0"/>
              <a:t>1,5mm Unterlegscheibe</a:t>
            </a:r>
          </a:p>
          <a:p>
            <a:r>
              <a:rPr lang="de-DE" sz="900" dirty="0" smtClean="0"/>
              <a:t>M3 Bolzen 5mm Innen/Innen</a:t>
            </a:r>
          </a:p>
          <a:p>
            <a:r>
              <a:rPr lang="de-DE" sz="900" dirty="0" smtClean="0"/>
              <a:t>Gesamtmaß 11,5mm</a:t>
            </a:r>
            <a:endParaRPr lang="de-DE" sz="900" dirty="0"/>
          </a:p>
        </p:txBody>
      </p:sp>
      <p:grpSp>
        <p:nvGrpSpPr>
          <p:cNvPr id="200" name="Gruppieren 199"/>
          <p:cNvGrpSpPr/>
          <p:nvPr/>
        </p:nvGrpSpPr>
        <p:grpSpPr>
          <a:xfrm>
            <a:off x="1926000" y="800351"/>
            <a:ext cx="1863040" cy="386270"/>
            <a:chOff x="1962920" y="800351"/>
            <a:chExt cx="1863040" cy="386270"/>
          </a:xfrm>
        </p:grpSpPr>
        <p:sp>
          <p:nvSpPr>
            <p:cNvPr id="93" name="Ellipse 92"/>
            <p:cNvSpPr>
              <a:spLocks noChangeAspect="1"/>
            </p:cNvSpPr>
            <p:nvPr/>
          </p:nvSpPr>
          <p:spPr>
            <a:xfrm flipH="1">
              <a:off x="2376760" y="865344"/>
              <a:ext cx="144000" cy="144000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4" name="Gruppieren 93"/>
            <p:cNvGrpSpPr/>
            <p:nvPr/>
          </p:nvGrpSpPr>
          <p:grpSpPr>
            <a:xfrm rot="18900000" flipH="1">
              <a:off x="2141768" y="1096620"/>
              <a:ext cx="324495" cy="90001"/>
              <a:chOff x="1106711" y="848544"/>
              <a:chExt cx="324495" cy="90001"/>
            </a:xfrm>
            <a:solidFill>
              <a:schemeClr val="tx1"/>
            </a:solidFill>
          </p:grpSpPr>
          <p:sp>
            <p:nvSpPr>
              <p:cNvPr id="95" name="Rechteck 94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bg1"/>
                    </a:solidFill>
                  </a:rPr>
                  <a:t>4mm</a:t>
                </a:r>
                <a:endParaRPr lang="de-DE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Gleichschenkliges Dreieck 95"/>
              <p:cNvSpPr/>
              <p:nvPr/>
            </p:nvSpPr>
            <p:spPr>
              <a:xfrm>
                <a:off x="1106711" y="848544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7" name="Ellipse 96"/>
            <p:cNvSpPr>
              <a:spLocks noChangeAspect="1"/>
            </p:cNvSpPr>
            <p:nvPr/>
          </p:nvSpPr>
          <p:spPr>
            <a:xfrm flipH="1">
              <a:off x="2197912" y="865344"/>
              <a:ext cx="144000" cy="144000"/>
            </a:xfrm>
            <a:prstGeom prst="ellipse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8" name="Gruppieren 97"/>
            <p:cNvGrpSpPr/>
            <p:nvPr/>
          </p:nvGrpSpPr>
          <p:grpSpPr>
            <a:xfrm rot="18900000" flipH="1">
              <a:off x="1962920" y="1096621"/>
              <a:ext cx="324495" cy="90000"/>
              <a:chOff x="1106711" y="848545"/>
              <a:chExt cx="324495" cy="90000"/>
            </a:xfrm>
            <a:solidFill>
              <a:schemeClr val="tx1"/>
            </a:solidFill>
          </p:grpSpPr>
          <p:sp>
            <p:nvSpPr>
              <p:cNvPr id="99" name="Rechteck 98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bg1"/>
                    </a:solidFill>
                  </a:rPr>
                  <a:t>4mm</a:t>
                </a:r>
                <a:endParaRPr lang="de-DE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Gleichschenkliges Dreieck 99"/>
              <p:cNvSpPr/>
              <p:nvPr/>
            </p:nvSpPr>
            <p:spPr>
              <a:xfrm>
                <a:off x="1106711" y="848545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131" name="Gerade Verbindung 130"/>
            <p:cNvCxnSpPr>
              <a:stCxn id="93" idx="6"/>
              <a:endCxn id="93" idx="2"/>
            </p:cNvCxnSpPr>
            <p:nvPr/>
          </p:nvCxnSpPr>
          <p:spPr>
            <a:xfrm>
              <a:off x="2376760" y="937344"/>
              <a:ext cx="144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Gerade Verbindung 131"/>
            <p:cNvCxnSpPr>
              <a:stCxn id="93" idx="0"/>
              <a:endCxn id="93" idx="4"/>
            </p:cNvCxnSpPr>
            <p:nvPr/>
          </p:nvCxnSpPr>
          <p:spPr>
            <a:xfrm>
              <a:off x="2448760" y="865344"/>
              <a:ext cx="0" cy="144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Gerade Verbindung 136"/>
            <p:cNvCxnSpPr>
              <a:stCxn id="97" idx="6"/>
              <a:endCxn id="97" idx="2"/>
            </p:cNvCxnSpPr>
            <p:nvPr/>
          </p:nvCxnSpPr>
          <p:spPr>
            <a:xfrm>
              <a:off x="2197912" y="937344"/>
              <a:ext cx="144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Gerade Verbindung 137"/>
            <p:cNvCxnSpPr>
              <a:stCxn id="97" idx="0"/>
              <a:endCxn id="97" idx="4"/>
            </p:cNvCxnSpPr>
            <p:nvPr/>
          </p:nvCxnSpPr>
          <p:spPr>
            <a:xfrm>
              <a:off x="2269912" y="865344"/>
              <a:ext cx="0" cy="144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feld 182"/>
            <p:cNvSpPr txBox="1"/>
            <p:nvPr/>
          </p:nvSpPr>
          <p:spPr>
            <a:xfrm>
              <a:off x="2550614" y="800351"/>
              <a:ext cx="127534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900" dirty="0" smtClean="0"/>
                <a:t>2x Aderendhülse </a:t>
              </a:r>
              <a:r>
                <a:rPr lang="de-DE" sz="900" dirty="0" err="1" smtClean="0"/>
                <a:t>unisoliert</a:t>
              </a:r>
              <a:endParaRPr lang="de-DE" sz="900" dirty="0" smtClean="0"/>
            </a:p>
            <a:p>
              <a:r>
                <a:rPr lang="de-DE" sz="900" dirty="0" smtClean="0"/>
                <a:t>6mm² x 12mm</a:t>
              </a:r>
              <a:endParaRPr lang="de-DE" sz="900" dirty="0"/>
            </a:p>
          </p:txBody>
        </p:sp>
      </p:grpSp>
      <p:sp>
        <p:nvSpPr>
          <p:cNvPr id="184" name="Textfeld 183"/>
          <p:cNvSpPr txBox="1"/>
          <p:nvPr/>
        </p:nvSpPr>
        <p:spPr>
          <a:xfrm>
            <a:off x="3284984" y="1318696"/>
            <a:ext cx="1368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/>
              <a:t>2x Aderendhülse </a:t>
            </a:r>
            <a:r>
              <a:rPr lang="de-DE" sz="900" dirty="0" err="1" smtClean="0"/>
              <a:t>unisoliert</a:t>
            </a:r>
            <a:endParaRPr lang="de-DE" sz="900" dirty="0" smtClean="0"/>
          </a:p>
          <a:p>
            <a:r>
              <a:rPr lang="de-DE" sz="900" dirty="0" smtClean="0"/>
              <a:t>6mm² x 12mm</a:t>
            </a:r>
            <a:endParaRPr lang="de-DE" sz="900" dirty="0"/>
          </a:p>
        </p:txBody>
      </p:sp>
      <p:sp>
        <p:nvSpPr>
          <p:cNvPr id="185" name="Textfeld 184"/>
          <p:cNvSpPr txBox="1"/>
          <p:nvPr/>
        </p:nvSpPr>
        <p:spPr>
          <a:xfrm>
            <a:off x="4121733" y="646809"/>
            <a:ext cx="792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/>
              <a:t>2x M3 x 5mm Abstandhalter</a:t>
            </a:r>
            <a:endParaRPr lang="de-DE" sz="900" dirty="0"/>
          </a:p>
        </p:txBody>
      </p:sp>
      <p:cxnSp>
        <p:nvCxnSpPr>
          <p:cNvPr id="186" name="Gerade Verbindung 185"/>
          <p:cNvCxnSpPr/>
          <p:nvPr/>
        </p:nvCxnSpPr>
        <p:spPr>
          <a:xfrm>
            <a:off x="1108077" y="632520"/>
            <a:ext cx="0" cy="2034000"/>
          </a:xfrm>
          <a:prstGeom prst="line">
            <a:avLst/>
          </a:prstGeom>
          <a:solidFill>
            <a:schemeClr val="bg1"/>
          </a:solidFill>
          <a:ln w="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7" name="Textfeld 186"/>
          <p:cNvSpPr txBox="1"/>
          <p:nvPr/>
        </p:nvSpPr>
        <p:spPr>
          <a:xfrm>
            <a:off x="1628800" y="3080792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5,65x9,75cm</a:t>
            </a:r>
          </a:p>
          <a:p>
            <a:r>
              <a:rPr lang="de-DE" dirty="0" smtClean="0"/>
              <a:t>PDF-Einstellung:</a:t>
            </a:r>
          </a:p>
          <a:p>
            <a:r>
              <a:rPr lang="de-DE" dirty="0" smtClean="0"/>
              <a:t>Tatsächliche Größe</a:t>
            </a:r>
            <a:br>
              <a:rPr lang="de-DE" dirty="0" smtClean="0"/>
            </a:br>
            <a:r>
              <a:rPr lang="de-DE" dirty="0" smtClean="0"/>
              <a:t>Druckeinstellung:</a:t>
            </a:r>
          </a:p>
          <a:p>
            <a:r>
              <a:rPr lang="de-DE" dirty="0" smtClean="0"/>
              <a:t>Normalpapier, beste Qualität</a:t>
            </a:r>
            <a:endParaRPr lang="de-DE" dirty="0"/>
          </a:p>
        </p:txBody>
      </p:sp>
      <p:pic>
        <p:nvPicPr>
          <p:cNvPr id="188" name="Picture 2" descr="https://licensebuttons.net/p/zero/1.0/88x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4864" y="4629254"/>
            <a:ext cx="838200" cy="295275"/>
          </a:xfrm>
          <a:prstGeom prst="rect">
            <a:avLst/>
          </a:prstGeom>
          <a:noFill/>
        </p:spPr>
      </p:pic>
      <p:sp>
        <p:nvSpPr>
          <p:cNvPr id="189" name="Textfeld 188">
            <a:hlinkClick r:id="rId2"/>
          </p:cNvPr>
          <p:cNvSpPr txBox="1"/>
          <p:nvPr/>
        </p:nvSpPr>
        <p:spPr>
          <a:xfrm>
            <a:off x="2204864" y="4989294"/>
            <a:ext cx="2088232" cy="1077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700" dirty="0" smtClean="0"/>
              <a:t>https://creativecommons.org/publicdomain/zero/1.0/</a:t>
            </a:r>
            <a:endParaRPr lang="de-DE" sz="700" dirty="0"/>
          </a:p>
        </p:txBody>
      </p:sp>
      <p:grpSp>
        <p:nvGrpSpPr>
          <p:cNvPr id="193" name="Gruppieren 192"/>
          <p:cNvGrpSpPr>
            <a:grpSpLocks noChangeAspect="1"/>
          </p:cNvGrpSpPr>
          <p:nvPr/>
        </p:nvGrpSpPr>
        <p:grpSpPr>
          <a:xfrm rot="8100000">
            <a:off x="4833278" y="398203"/>
            <a:ext cx="468000" cy="469651"/>
            <a:chOff x="4779295" y="632520"/>
            <a:chExt cx="289190" cy="290210"/>
          </a:xfrm>
        </p:grpSpPr>
        <p:sp>
          <p:nvSpPr>
            <p:cNvPr id="190" name="Gleichschenkliges Dreieck 189"/>
            <p:cNvSpPr/>
            <p:nvPr/>
          </p:nvSpPr>
          <p:spPr>
            <a:xfrm rot="10800000">
              <a:off x="4780485" y="632520"/>
              <a:ext cx="288000" cy="288032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2" name="Gleichschenkliges Dreieck 191"/>
            <p:cNvSpPr/>
            <p:nvPr/>
          </p:nvSpPr>
          <p:spPr>
            <a:xfrm rot="10800000">
              <a:off x="4779295" y="634698"/>
              <a:ext cx="288000" cy="288032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0" cmpd="sng">
              <a:solidFill>
                <a:schemeClr val="bg1">
                  <a:alpha val="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94" name="Gruppieren 193"/>
          <p:cNvGrpSpPr>
            <a:grpSpLocks noChangeAspect="1"/>
          </p:cNvGrpSpPr>
          <p:nvPr/>
        </p:nvGrpSpPr>
        <p:grpSpPr>
          <a:xfrm rot="18900000">
            <a:off x="1325215" y="2433919"/>
            <a:ext cx="468000" cy="469651"/>
            <a:chOff x="4779295" y="632520"/>
            <a:chExt cx="289190" cy="290210"/>
          </a:xfrm>
        </p:grpSpPr>
        <p:sp>
          <p:nvSpPr>
            <p:cNvPr id="195" name="Gleichschenkliges Dreieck 194"/>
            <p:cNvSpPr/>
            <p:nvPr/>
          </p:nvSpPr>
          <p:spPr>
            <a:xfrm rot="10800000">
              <a:off x="4780485" y="632520"/>
              <a:ext cx="288000" cy="288032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6" name="Gleichschenkliges Dreieck 195"/>
            <p:cNvSpPr/>
            <p:nvPr/>
          </p:nvSpPr>
          <p:spPr>
            <a:xfrm rot="10800000">
              <a:off x="4779295" y="634698"/>
              <a:ext cx="288000" cy="288032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0" cmpd="sng">
              <a:solidFill>
                <a:schemeClr val="bg1">
                  <a:alpha val="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Fuchks\Pictures\Galaxy S5\20170729_17113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0000" y="5400000"/>
            <a:ext cx="6144682" cy="3456384"/>
          </a:xfrm>
          <a:prstGeom prst="rect">
            <a:avLst/>
          </a:prstGeom>
          <a:noFill/>
        </p:spPr>
      </p:pic>
      <p:pic>
        <p:nvPicPr>
          <p:cNvPr id="17411" name="Picture 3" descr="C:\Users\Fuchks\Pictures\Galaxy S5\20170729_171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00" y="1712640"/>
            <a:ext cx="6144683" cy="3456384"/>
          </a:xfrm>
          <a:prstGeom prst="rect">
            <a:avLst/>
          </a:prstGeom>
          <a:noFill/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Fertiges OLS Gehäuse</a:t>
            </a:r>
            <a:endParaRPr lang="de-DE" dirty="0"/>
          </a:p>
        </p:txBody>
      </p:sp>
      <p:pic>
        <p:nvPicPr>
          <p:cNvPr id="5" name="Picture 2" descr="https://licensebuttons.net/p/zero/1.0/88x3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4864" y="8985448"/>
            <a:ext cx="838200" cy="295275"/>
          </a:xfrm>
          <a:prstGeom prst="rect">
            <a:avLst/>
          </a:prstGeom>
          <a:noFill/>
        </p:spPr>
      </p:pic>
      <p:sp>
        <p:nvSpPr>
          <p:cNvPr id="6" name="Textfeld 5">
            <a:hlinkClick r:id="rId4"/>
          </p:cNvPr>
          <p:cNvSpPr txBox="1"/>
          <p:nvPr/>
        </p:nvSpPr>
        <p:spPr>
          <a:xfrm>
            <a:off x="2204864" y="9345488"/>
            <a:ext cx="2088232" cy="1077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700" dirty="0" smtClean="0"/>
              <a:t>https://creativecommons.org/publicdomain/zero/1.0/</a:t>
            </a:r>
            <a:endParaRPr lang="de-DE" sz="7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Fuchks\Pictures\Galaxy S5\20170729_17113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60000" y="5400000"/>
            <a:ext cx="6144682" cy="3456383"/>
          </a:xfrm>
          <a:prstGeom prst="rect">
            <a:avLst/>
          </a:prstGeom>
          <a:noFill/>
        </p:spPr>
      </p:pic>
      <p:pic>
        <p:nvPicPr>
          <p:cNvPr id="17411" name="Picture 3" descr="C:\Users\Fuchks\Pictures\Galaxy S5\20170729_17110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60000" y="1712640"/>
            <a:ext cx="6144682" cy="3456383"/>
          </a:xfrm>
          <a:prstGeom prst="rect">
            <a:avLst/>
          </a:prstGeom>
          <a:noFill/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Innenleben </a:t>
            </a:r>
            <a:r>
              <a:rPr lang="de-DE" dirty="0" smtClean="0"/>
              <a:t>OLS Gehäuse</a:t>
            </a:r>
            <a:endParaRPr lang="de-DE" dirty="0"/>
          </a:p>
        </p:txBody>
      </p:sp>
      <p:pic>
        <p:nvPicPr>
          <p:cNvPr id="5" name="Picture 2" descr="https://licensebuttons.net/p/zero/1.0/88x3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4864" y="9087046"/>
            <a:ext cx="838200" cy="295275"/>
          </a:xfrm>
          <a:prstGeom prst="rect">
            <a:avLst/>
          </a:prstGeom>
          <a:noFill/>
        </p:spPr>
      </p:pic>
      <p:sp>
        <p:nvSpPr>
          <p:cNvPr id="6" name="Textfeld 5">
            <a:hlinkClick r:id="rId4"/>
          </p:cNvPr>
          <p:cNvSpPr txBox="1"/>
          <p:nvPr/>
        </p:nvSpPr>
        <p:spPr>
          <a:xfrm>
            <a:off x="2204864" y="9447086"/>
            <a:ext cx="2088232" cy="1077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700" dirty="0" smtClean="0"/>
              <a:t>https://creativecommons.org/publicdomain/zero/1.0/</a:t>
            </a:r>
            <a:endParaRPr lang="de-DE" sz="7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Abgerundetes Rechteck 98"/>
          <p:cNvSpPr/>
          <p:nvPr/>
        </p:nvSpPr>
        <p:spPr>
          <a:xfrm>
            <a:off x="540000" y="540000"/>
            <a:ext cx="3510000" cy="2034000"/>
          </a:xfrm>
          <a:prstGeom prst="roundRect">
            <a:avLst>
              <a:gd name="adj" fmla="val 1863"/>
            </a:avLst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2839" tIns="136419" rIns="272839" bIns="136419" rtlCol="0" anchor="ctr"/>
          <a:lstStyle/>
          <a:p>
            <a:pPr algn="ctr"/>
            <a:endParaRPr lang="de-DE"/>
          </a:p>
        </p:txBody>
      </p:sp>
      <p:grpSp>
        <p:nvGrpSpPr>
          <p:cNvPr id="98" name="Gruppieren 97"/>
          <p:cNvGrpSpPr/>
          <p:nvPr/>
        </p:nvGrpSpPr>
        <p:grpSpPr>
          <a:xfrm>
            <a:off x="3707467" y="774000"/>
            <a:ext cx="288032" cy="1639293"/>
            <a:chOff x="3356992" y="388160"/>
            <a:chExt cx="288032" cy="1639293"/>
          </a:xfrm>
        </p:grpSpPr>
        <p:sp>
          <p:nvSpPr>
            <p:cNvPr id="8" name="Rechteck 7"/>
            <p:cNvSpPr/>
            <p:nvPr/>
          </p:nvSpPr>
          <p:spPr>
            <a:xfrm>
              <a:off x="3356992" y="388160"/>
              <a:ext cx="288032" cy="90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GND</a:t>
              </a:r>
              <a:endParaRPr lang="de-DE" sz="900" dirty="0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3356992" y="479295"/>
              <a:ext cx="288032" cy="90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>
                  <a:solidFill>
                    <a:schemeClr val="tx1"/>
                  </a:solidFill>
                </a:rPr>
                <a:t>15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356992" y="570430"/>
              <a:ext cx="288032" cy="9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>
                  <a:solidFill>
                    <a:schemeClr val="tx1"/>
                  </a:solidFill>
                </a:rPr>
                <a:t>14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356992" y="661565"/>
              <a:ext cx="288032" cy="90000"/>
            </a:xfrm>
            <a:prstGeom prst="rect">
              <a:avLst/>
            </a:prstGeom>
            <a:solidFill>
              <a:srgbClr val="7030A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13</a:t>
              </a:r>
              <a:endParaRPr lang="de-DE" sz="900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3356992" y="752700"/>
              <a:ext cx="288032" cy="90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12</a:t>
              </a:r>
              <a:endParaRPr lang="de-DE" sz="900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3356992" y="843835"/>
              <a:ext cx="288032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11</a:t>
              </a:r>
              <a:endParaRPr lang="de-DE" sz="900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3356992" y="934970"/>
              <a:ext cx="288032" cy="900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>
                  <a:solidFill>
                    <a:schemeClr val="tx1"/>
                  </a:solidFill>
                </a:rPr>
                <a:t>10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3356992" y="1026105"/>
              <a:ext cx="288032" cy="90000"/>
            </a:xfrm>
            <a:prstGeom prst="rect">
              <a:avLst/>
            </a:prstGeom>
            <a:solidFill>
              <a:srgbClr val="FF963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9</a:t>
              </a:r>
              <a:endParaRPr lang="de-DE" sz="900" dirty="0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3356992" y="1117240"/>
              <a:ext cx="288032" cy="900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8</a:t>
              </a:r>
              <a:endParaRPr lang="de-DE" sz="900" dirty="0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3356992" y="1208375"/>
              <a:ext cx="288032" cy="900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7</a:t>
              </a:r>
              <a:endParaRPr lang="de-DE" sz="900" dirty="0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3356992" y="1299510"/>
              <a:ext cx="288032" cy="90000"/>
            </a:xfrm>
            <a:prstGeom prst="rect">
              <a:avLst/>
            </a:prstGeom>
            <a:solidFill>
              <a:srgbClr val="FF9632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6</a:t>
              </a:r>
              <a:endParaRPr lang="de-DE" sz="900" dirty="0"/>
            </a:p>
          </p:txBody>
        </p:sp>
        <p:sp>
          <p:nvSpPr>
            <p:cNvPr id="24" name="Rechteck 23"/>
            <p:cNvSpPr/>
            <p:nvPr/>
          </p:nvSpPr>
          <p:spPr>
            <a:xfrm>
              <a:off x="3356992" y="1390645"/>
              <a:ext cx="288032" cy="900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>
                  <a:solidFill>
                    <a:schemeClr val="tx1"/>
                  </a:solidFill>
                </a:rPr>
                <a:t>5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3356992" y="1481780"/>
              <a:ext cx="288032" cy="90000"/>
            </a:xfrm>
            <a:prstGeom prst="rect">
              <a:avLst/>
            </a:prstGeom>
            <a:solidFill>
              <a:srgbClr val="00B05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4</a:t>
              </a:r>
              <a:endParaRPr lang="de-DE" sz="900" dirty="0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3356992" y="1572915"/>
              <a:ext cx="288032" cy="90000"/>
            </a:xfrm>
            <a:prstGeom prst="rect">
              <a:avLst/>
            </a:prstGeom>
            <a:solidFill>
              <a:srgbClr val="0070C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3</a:t>
              </a:r>
              <a:endParaRPr lang="de-DE" sz="900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3356992" y="1664050"/>
              <a:ext cx="288032" cy="90000"/>
            </a:xfrm>
            <a:prstGeom prst="rect">
              <a:avLst/>
            </a:prstGeom>
            <a:solidFill>
              <a:srgbClr val="7030A0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2</a:t>
              </a:r>
              <a:endParaRPr lang="de-DE" sz="900" dirty="0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3356992" y="1755185"/>
              <a:ext cx="288032" cy="9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>
                  <a:solidFill>
                    <a:schemeClr val="tx1"/>
                  </a:solidFill>
                </a:rPr>
                <a:t>1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hteck 28"/>
            <p:cNvSpPr/>
            <p:nvPr/>
          </p:nvSpPr>
          <p:spPr>
            <a:xfrm>
              <a:off x="3356992" y="1846320"/>
              <a:ext cx="288032" cy="90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>
                  <a:solidFill>
                    <a:schemeClr val="tx1"/>
                  </a:solidFill>
                </a:rPr>
                <a:t>0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hteck 29"/>
            <p:cNvSpPr/>
            <p:nvPr/>
          </p:nvSpPr>
          <p:spPr>
            <a:xfrm>
              <a:off x="3356992" y="1937453"/>
              <a:ext cx="288032" cy="90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36000" bIns="0" rtlCol="0" anchor="ctr"/>
            <a:lstStyle/>
            <a:p>
              <a:pPr algn="r"/>
              <a:r>
                <a:rPr lang="de-DE" sz="900" dirty="0" smtClean="0"/>
                <a:t>GND</a:t>
              </a:r>
              <a:endParaRPr lang="de-DE" sz="900" dirty="0"/>
            </a:p>
          </p:txBody>
        </p:sp>
      </p:grpSp>
      <p:sp>
        <p:nvSpPr>
          <p:cNvPr id="32" name="Ellipse 31"/>
          <p:cNvSpPr>
            <a:spLocks noChangeAspect="1"/>
          </p:cNvSpPr>
          <p:nvPr/>
        </p:nvSpPr>
        <p:spPr>
          <a:xfrm>
            <a:off x="551815" y="1223519"/>
            <a:ext cx="144000" cy="144000"/>
          </a:xfrm>
          <a:prstGeom prst="ellipse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9" name="Gruppieren 38"/>
          <p:cNvGrpSpPr/>
          <p:nvPr/>
        </p:nvGrpSpPr>
        <p:grpSpPr>
          <a:xfrm rot="2700000">
            <a:off x="707469" y="1336778"/>
            <a:ext cx="324496" cy="90001"/>
            <a:chOff x="1106710" y="848544"/>
            <a:chExt cx="324496" cy="90001"/>
          </a:xfrm>
          <a:solidFill>
            <a:schemeClr val="bg1"/>
          </a:solidFill>
        </p:grpSpPr>
        <p:sp>
          <p:nvSpPr>
            <p:cNvPr id="34" name="Rechteck 33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tx1"/>
                  </a:solidFill>
                </a:rPr>
                <a:t>PWR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Gleichschenkliges Dreieck 37"/>
            <p:cNvSpPr/>
            <p:nvPr/>
          </p:nvSpPr>
          <p:spPr>
            <a:xfrm>
              <a:off x="1106710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71" name="Ellipse 70"/>
          <p:cNvSpPr>
            <a:spLocks noChangeAspect="1"/>
          </p:cNvSpPr>
          <p:nvPr/>
        </p:nvSpPr>
        <p:spPr>
          <a:xfrm>
            <a:off x="551815" y="1044829"/>
            <a:ext cx="144000" cy="144000"/>
          </a:xfrm>
          <a:prstGeom prst="ellipse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2" name="Gruppieren 71"/>
          <p:cNvGrpSpPr/>
          <p:nvPr/>
        </p:nvGrpSpPr>
        <p:grpSpPr>
          <a:xfrm rot="2700000">
            <a:off x="707469" y="1158087"/>
            <a:ext cx="324495" cy="90001"/>
            <a:chOff x="1106711" y="848544"/>
            <a:chExt cx="324495" cy="90001"/>
          </a:xfrm>
          <a:solidFill>
            <a:schemeClr val="bg1"/>
          </a:solidFill>
        </p:grpSpPr>
        <p:sp>
          <p:nvSpPr>
            <p:cNvPr id="73" name="Rechteck 72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tx1"/>
                  </a:solidFill>
                </a:rPr>
                <a:t>ACT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74" name="Gleichschenkliges Dreieck 73"/>
            <p:cNvSpPr/>
            <p:nvPr/>
          </p:nvSpPr>
          <p:spPr>
            <a:xfrm>
              <a:off x="1106711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75" name="Ellipse 74"/>
          <p:cNvSpPr>
            <a:spLocks noChangeAspect="1"/>
          </p:cNvSpPr>
          <p:nvPr/>
        </p:nvSpPr>
        <p:spPr>
          <a:xfrm>
            <a:off x="646007" y="827219"/>
            <a:ext cx="144000" cy="144000"/>
          </a:xfrm>
          <a:prstGeom prst="ellipse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6" name="Gruppieren 75"/>
          <p:cNvGrpSpPr/>
          <p:nvPr/>
        </p:nvGrpSpPr>
        <p:grpSpPr>
          <a:xfrm rot="2700000">
            <a:off x="801661" y="940477"/>
            <a:ext cx="324495" cy="90001"/>
            <a:chOff x="1106711" y="848544"/>
            <a:chExt cx="324495" cy="90001"/>
          </a:xfrm>
          <a:solidFill>
            <a:schemeClr val="bg1"/>
          </a:solidFill>
        </p:grpSpPr>
        <p:sp>
          <p:nvSpPr>
            <p:cNvPr id="77" name="Rechteck 76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tx1"/>
                  </a:solidFill>
                </a:rPr>
                <a:t>RST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78" name="Gleichschenkliges Dreieck 77"/>
            <p:cNvSpPr/>
            <p:nvPr/>
          </p:nvSpPr>
          <p:spPr>
            <a:xfrm>
              <a:off x="1106711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Ellipse 78"/>
          <p:cNvSpPr>
            <a:spLocks noChangeAspect="1"/>
          </p:cNvSpPr>
          <p:nvPr/>
        </p:nvSpPr>
        <p:spPr>
          <a:xfrm>
            <a:off x="1090486" y="827219"/>
            <a:ext cx="144000" cy="144000"/>
          </a:xfrm>
          <a:prstGeom prst="ellipse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0" name="Gruppieren 79"/>
          <p:cNvGrpSpPr/>
          <p:nvPr/>
        </p:nvGrpSpPr>
        <p:grpSpPr>
          <a:xfrm rot="2700000">
            <a:off x="1246140" y="940477"/>
            <a:ext cx="324495" cy="90001"/>
            <a:chOff x="1106711" y="848544"/>
            <a:chExt cx="324495" cy="90001"/>
          </a:xfrm>
          <a:solidFill>
            <a:schemeClr val="bg1"/>
          </a:solidFill>
        </p:grpSpPr>
        <p:sp>
          <p:nvSpPr>
            <p:cNvPr id="81" name="Rechteck 80"/>
            <p:cNvSpPr/>
            <p:nvPr/>
          </p:nvSpPr>
          <p:spPr>
            <a:xfrm>
              <a:off x="1194371" y="848545"/>
              <a:ext cx="236835" cy="90000"/>
            </a:xfrm>
            <a:prstGeom prst="rect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0" bIns="0" rtlCol="0" anchor="ctr" anchorCtr="0"/>
            <a:lstStyle/>
            <a:p>
              <a:pPr algn="ctr"/>
              <a:r>
                <a:rPr lang="de-DE" sz="900" dirty="0" smtClean="0">
                  <a:solidFill>
                    <a:schemeClr val="tx1"/>
                  </a:solidFill>
                </a:rPr>
                <a:t>UPD</a:t>
              </a:r>
              <a:endParaRPr lang="de-DE" sz="900" dirty="0">
                <a:solidFill>
                  <a:schemeClr val="tx1"/>
                </a:solidFill>
              </a:endParaRPr>
            </a:p>
          </p:txBody>
        </p:sp>
        <p:sp>
          <p:nvSpPr>
            <p:cNvPr id="82" name="Gleichschenkliges Dreieck 81"/>
            <p:cNvSpPr/>
            <p:nvPr/>
          </p:nvSpPr>
          <p:spPr>
            <a:xfrm>
              <a:off x="1106711" y="848544"/>
              <a:ext cx="90000" cy="90000"/>
            </a:xfrm>
            <a:prstGeom prst="triangle">
              <a:avLst>
                <a:gd name="adj" fmla="val 100000"/>
              </a:avLst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0" tIns="0" rIns="72000" bIns="0" rtlCol="0" anchor="ctr" anchorCtr="0"/>
            <a:lstStyle/>
            <a:p>
              <a:pPr algn="ctr"/>
              <a:endParaRPr lang="de-DE" sz="9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uppieren 49"/>
          <p:cNvGrpSpPr/>
          <p:nvPr/>
        </p:nvGrpSpPr>
        <p:grpSpPr>
          <a:xfrm>
            <a:off x="3121200" y="772824"/>
            <a:ext cx="440593" cy="438524"/>
            <a:chOff x="3084495" y="772824"/>
            <a:chExt cx="440593" cy="438524"/>
          </a:xfrm>
        </p:grpSpPr>
        <p:sp>
          <p:nvSpPr>
            <p:cNvPr id="83" name="Ellipse 82"/>
            <p:cNvSpPr>
              <a:spLocks noChangeAspect="1"/>
            </p:cNvSpPr>
            <p:nvPr/>
          </p:nvSpPr>
          <p:spPr>
            <a:xfrm>
              <a:off x="3084495" y="772824"/>
              <a:ext cx="144000" cy="144000"/>
            </a:xfrm>
            <a:prstGeom prst="ellipse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4" name="Gruppieren 83"/>
            <p:cNvGrpSpPr/>
            <p:nvPr/>
          </p:nvGrpSpPr>
          <p:grpSpPr>
            <a:xfrm rot="2700000">
              <a:off x="3138992" y="1004100"/>
              <a:ext cx="324495" cy="90001"/>
              <a:chOff x="1106711" y="848544"/>
              <a:chExt cx="324495" cy="90001"/>
            </a:xfrm>
            <a:solidFill>
              <a:schemeClr val="bg1"/>
            </a:solidFill>
          </p:grpSpPr>
          <p:sp>
            <p:nvSpPr>
              <p:cNvPr id="85" name="Rechteck 84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tx1"/>
                    </a:solidFill>
                  </a:rPr>
                  <a:t>TRG</a:t>
                </a:r>
                <a:endParaRPr lang="de-DE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Gleichschenkliges Dreieck 85"/>
              <p:cNvSpPr/>
              <p:nvPr/>
            </p:nvSpPr>
            <p:spPr>
              <a:xfrm>
                <a:off x="1106711" y="848544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3" name="Ellipse 92"/>
            <p:cNvSpPr>
              <a:spLocks noChangeAspect="1"/>
            </p:cNvSpPr>
            <p:nvPr/>
          </p:nvSpPr>
          <p:spPr>
            <a:xfrm>
              <a:off x="3263343" y="772824"/>
              <a:ext cx="144000" cy="144000"/>
            </a:xfrm>
            <a:prstGeom prst="ellipse">
              <a:avLst/>
            </a:pr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4" name="Gruppieren 93"/>
            <p:cNvGrpSpPr/>
            <p:nvPr/>
          </p:nvGrpSpPr>
          <p:grpSpPr>
            <a:xfrm rot="2700000">
              <a:off x="3317840" y="1004101"/>
              <a:ext cx="324495" cy="90000"/>
              <a:chOff x="1106711" y="848545"/>
              <a:chExt cx="324495" cy="90000"/>
            </a:xfrm>
            <a:solidFill>
              <a:schemeClr val="bg1"/>
            </a:solidFill>
          </p:grpSpPr>
          <p:sp>
            <p:nvSpPr>
              <p:cNvPr id="95" name="Rechteck 94"/>
              <p:cNvSpPr/>
              <p:nvPr/>
            </p:nvSpPr>
            <p:spPr>
              <a:xfrm>
                <a:off x="1194371" y="848545"/>
                <a:ext cx="236835" cy="90000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0" bIns="0" rtlCol="0" anchor="ctr" anchorCtr="0"/>
              <a:lstStyle/>
              <a:p>
                <a:pPr algn="ctr"/>
                <a:r>
                  <a:rPr lang="de-DE" sz="900" dirty="0" smtClean="0">
                    <a:solidFill>
                      <a:schemeClr val="tx1"/>
                    </a:solidFill>
                  </a:rPr>
                  <a:t>ARM</a:t>
                </a:r>
                <a:endParaRPr lang="de-DE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Gleichschenkliges Dreieck 95"/>
              <p:cNvSpPr/>
              <p:nvPr/>
            </p:nvSpPr>
            <p:spPr>
              <a:xfrm>
                <a:off x="1106711" y="848545"/>
                <a:ext cx="90000" cy="90000"/>
              </a:xfrm>
              <a:prstGeom prst="triangle">
                <a:avLst>
                  <a:gd name="adj" fmla="val 100000"/>
                </a:avLst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0" tIns="0" rIns="72000" bIns="0" rtlCol="0" anchor="ctr" anchorCtr="0"/>
              <a:lstStyle/>
              <a:p>
                <a:pPr algn="ctr"/>
                <a:endParaRPr lang="de-DE" sz="9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6" name="Textfeld 45"/>
          <p:cNvSpPr txBox="1"/>
          <p:nvPr/>
        </p:nvSpPr>
        <p:spPr>
          <a:xfrm>
            <a:off x="4221088" y="560512"/>
            <a:ext cx="23042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5,65x9,75cm</a:t>
            </a:r>
          </a:p>
          <a:p>
            <a:r>
              <a:rPr lang="de-DE" sz="1400" dirty="0" smtClean="0"/>
              <a:t>PDF-Einstellung:</a:t>
            </a:r>
          </a:p>
          <a:p>
            <a:r>
              <a:rPr lang="de-DE" sz="1400" dirty="0" smtClean="0"/>
              <a:t>Tatsächliche Größe</a:t>
            </a:r>
            <a:br>
              <a:rPr lang="de-DE" sz="1400" dirty="0" smtClean="0"/>
            </a:br>
            <a:r>
              <a:rPr lang="de-DE" sz="1400" dirty="0" smtClean="0"/>
              <a:t>Auf selbstklebender Vinylfolie matt </a:t>
            </a:r>
            <a:r>
              <a:rPr lang="de-DE" sz="1400" dirty="0" smtClean="0"/>
              <a:t>weiß</a:t>
            </a:r>
          </a:p>
          <a:p>
            <a:r>
              <a:rPr lang="de-DE" sz="1400" dirty="0" smtClean="0"/>
              <a:t>Druckeinstellung: Papier matte, beste Qualität</a:t>
            </a:r>
            <a:endParaRPr lang="de-DE" sz="1400" dirty="0"/>
          </a:p>
        </p:txBody>
      </p:sp>
      <p:sp>
        <p:nvSpPr>
          <p:cNvPr id="47" name="Textfeld 46"/>
          <p:cNvSpPr txBox="1"/>
          <p:nvPr/>
        </p:nvSpPr>
        <p:spPr>
          <a:xfrm>
            <a:off x="542330" y="1669204"/>
            <a:ext cx="3168352" cy="930236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r>
              <a:rPr lang="de-DE" b="1" dirty="0" err="1" smtClean="0">
                <a:solidFill>
                  <a:schemeClr val="bg1"/>
                </a:solidFill>
              </a:rPr>
              <a:t>Openbench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Logic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err="1" smtClean="0">
                <a:solidFill>
                  <a:schemeClr val="bg1"/>
                </a:solidFill>
              </a:rPr>
              <a:t>Sniffer</a:t>
            </a:r>
            <a:endParaRPr lang="de-DE" b="1" dirty="0" smtClean="0">
              <a:solidFill>
                <a:schemeClr val="bg1"/>
              </a:solidFill>
            </a:endParaRPr>
          </a:p>
          <a:p>
            <a:r>
              <a:rPr lang="de-DE" sz="1200" b="1" dirty="0" smtClean="0">
                <a:solidFill>
                  <a:schemeClr val="bg1"/>
                </a:solidFill>
              </a:rPr>
              <a:t>16CH 200MS/s 16kS(8CH) 7V </a:t>
            </a:r>
            <a:r>
              <a:rPr lang="de-DE" sz="1200" b="1" dirty="0" err="1" smtClean="0">
                <a:solidFill>
                  <a:schemeClr val="bg1"/>
                </a:solidFill>
              </a:rPr>
              <a:t>max</a:t>
            </a:r>
            <a:endParaRPr lang="de-DE" sz="1200" b="1" dirty="0" smtClean="0">
              <a:solidFill>
                <a:schemeClr val="bg1"/>
              </a:solidFill>
            </a:endParaRPr>
          </a:p>
          <a:p>
            <a:r>
              <a:rPr lang="de-DE" sz="700" b="1" dirty="0" smtClean="0">
                <a:solidFill>
                  <a:schemeClr val="bg1"/>
                </a:solidFill>
              </a:rPr>
              <a:t>HW: http://dangerousprototypes.com/docs/Hardware_design_overview </a:t>
            </a:r>
            <a:endParaRPr lang="de-DE" sz="1000" b="1" dirty="0" smtClean="0">
              <a:solidFill>
                <a:schemeClr val="bg1"/>
              </a:solidFill>
            </a:endParaRPr>
          </a:p>
          <a:p>
            <a:r>
              <a:rPr lang="de-DE" sz="700" b="1" dirty="0" smtClean="0">
                <a:solidFill>
                  <a:schemeClr val="bg1"/>
                </a:solidFill>
              </a:rPr>
              <a:t>SW: https://www.lxtreme.nl/ols/ols-0.9.7.2-full.zip</a:t>
            </a:r>
          </a:p>
          <a:p>
            <a:r>
              <a:rPr lang="de-DE" sz="700" b="1" dirty="0" smtClean="0">
                <a:solidFill>
                  <a:schemeClr val="bg1"/>
                </a:solidFill>
              </a:rPr>
              <a:t>GIT: https://github.com/jawi/ols</a:t>
            </a:r>
          </a:p>
        </p:txBody>
      </p:sp>
      <p:pic>
        <p:nvPicPr>
          <p:cNvPr id="1026" name="Picture 2" descr="https://licensebuttons.net/p/zero/1.0/88x3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104" y="2108974"/>
            <a:ext cx="838200" cy="295275"/>
          </a:xfrm>
          <a:prstGeom prst="rect">
            <a:avLst/>
          </a:prstGeom>
          <a:noFill/>
        </p:spPr>
      </p:pic>
      <p:sp>
        <p:nvSpPr>
          <p:cNvPr id="49" name="Textfeld 48">
            <a:hlinkClick r:id="rId2"/>
          </p:cNvPr>
          <p:cNvSpPr txBox="1"/>
          <p:nvPr/>
        </p:nvSpPr>
        <p:spPr>
          <a:xfrm>
            <a:off x="4365104" y="2469014"/>
            <a:ext cx="2088232" cy="1077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de-DE" sz="700" dirty="0" smtClean="0"/>
              <a:t>https://creativecommons.org/publicdomain/zero/1.0/</a:t>
            </a:r>
            <a:endParaRPr lang="de-DE" sz="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A4-Papier (210x297 mm)</PresentationFormat>
  <Paragraphs>133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DIY-Gehäuse für &lt;10EUR für Openbench Logic Sniffer</vt:lpstr>
      <vt:lpstr>BOM &amp; Werkzeug</vt:lpstr>
      <vt:lpstr>Folie 3</vt:lpstr>
      <vt:lpstr>Fertiges OLS Gehäuse</vt:lpstr>
      <vt:lpstr>Innenleben OLS Gehäuse</vt:lpstr>
      <vt:lpstr>Folie 6</vt:lpstr>
    </vt:vector>
  </TitlesOfParts>
  <LinksUpToDate>false</LinksUpToDate>
  <SharedDoc>false</SharedDoc>
  <HyperlinkBase>https://creativecommons.org/publicdomain/zero/1.0/ 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DIY-Gehäuse für Openbench Logic Sniffer</dc:title>
  <dc:creator>Fuchks</dc:creator>
  <dc:description/>
  <cp:lastModifiedBy>Fuchks</cp:lastModifiedBy>
  <cp:revision>94</cp:revision>
  <dcterms:created xsi:type="dcterms:W3CDTF">2017-07-26T19:45:56Z</dcterms:created>
  <dcterms:modified xsi:type="dcterms:W3CDTF">2017-07-29T20:39:10Z</dcterms:modified>
  <cp:category>Public Domain</cp:category>
  <cp:contentStatus>Public Domain</cp:contentStatus>
</cp:coreProperties>
</file>